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87" r:id="rId2"/>
    <p:sldId id="308" r:id="rId3"/>
    <p:sldId id="307" r:id="rId4"/>
    <p:sldId id="309" r:id="rId5"/>
    <p:sldId id="311" r:id="rId6"/>
    <p:sldId id="310" r:id="rId7"/>
    <p:sldId id="293" r:id="rId8"/>
    <p:sldId id="284" r:id="rId9"/>
    <p:sldId id="302" r:id="rId10"/>
    <p:sldId id="305" r:id="rId11"/>
    <p:sldId id="301" r:id="rId12"/>
    <p:sldId id="304" r:id="rId13"/>
    <p:sldId id="303" r:id="rId14"/>
    <p:sldId id="306" r:id="rId15"/>
    <p:sldId id="312" r:id="rId16"/>
  </p:sldIdLst>
  <p:sldSz cx="9144000" cy="6858000" type="screen4x3"/>
  <p:notesSz cx="6858000" cy="9144000"/>
  <p:embeddedFontLst>
    <p:embeddedFont>
      <p:font typeface="Quicksand" panose="020B0604020202020204" charset="-18"/>
      <p:regular r:id="rId18"/>
      <p:bold r:id="rId19"/>
    </p:embeddedFont>
    <p:embeddedFont>
      <p:font typeface="Cambria Math" panose="02040503050406030204" pitchFamily="18" charset="0"/>
      <p:regular r:id="rId20"/>
    </p:embeddedFont>
    <p:embeddedFont>
      <p:font typeface="Freestyle Script" panose="030804020302050B0404" pitchFamily="66" charset="0"/>
      <p:regular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D29"/>
    <a:srgbClr val="2E3037"/>
    <a:srgbClr val="FF00FF"/>
    <a:srgbClr val="00FF00"/>
    <a:srgbClr val="0000CC"/>
    <a:srgbClr val="437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3DA0D7-46B9-4475-AB0F-73FE5DC19919}">
  <a:tblStyle styleId="{A63DA0D7-46B9-4475-AB0F-73FE5DC199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7102A9-8310-4765-A935-A1911B00CA55}" styleName="Világos stílus 1 – 4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Világos stílus 1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Közepesen sötét stílus 3 – 3. jelölőszín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Közepesen sötét stílus 3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181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hibafüggvény </a:t>
            </a:r>
            <a:r>
              <a:rPr lang="hu-HU" dirty="0" err="1"/>
              <a:t>parc</a:t>
            </a:r>
            <a:r>
              <a:rPr lang="hu-HU" dirty="0"/>
              <a:t> deriváltjai adott paraméter szerint 0</a:t>
            </a:r>
          </a:p>
        </p:txBody>
      </p:sp>
    </p:spTree>
    <p:extLst>
      <p:ext uri="{BB962C8B-B14F-4D97-AF65-F5344CB8AC3E}">
        <p14:creationId xmlns:p14="http://schemas.microsoft.com/office/powerpoint/2010/main" val="384918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8827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896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Shape 24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6542E5-696A-4C70-9FFF-F41E84FE4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605" y="2712981"/>
            <a:ext cx="8472459" cy="1181288"/>
          </a:xfrm>
          <a:noFill/>
        </p:spPr>
        <p:txBody>
          <a:bodyPr/>
          <a:lstStyle/>
          <a:p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2D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Video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Stabilization</a:t>
            </a:r>
            <a:endParaRPr lang="hu-HU" sz="40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E56829-A176-4AE0-9EC2-69DE4266A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605" y="4597671"/>
            <a:ext cx="4719987" cy="525314"/>
          </a:xfrm>
        </p:spPr>
        <p:txBody>
          <a:bodyPr/>
          <a:lstStyle/>
          <a:p>
            <a:r>
              <a:rPr lang="hu-HU" sz="2800" dirty="0">
                <a:solidFill>
                  <a:schemeClr val="bg1"/>
                </a:solidFill>
              </a:rPr>
              <a:t>Tóth Tekla, </a:t>
            </a:r>
            <a:r>
              <a:rPr lang="hu-HU" sz="2800" dirty="0" err="1">
                <a:solidFill>
                  <a:schemeClr val="bg1"/>
                </a:solidFill>
              </a:rPr>
              <a:t>Hajder</a:t>
            </a:r>
            <a:r>
              <a:rPr lang="hu-HU" sz="2800" dirty="0">
                <a:solidFill>
                  <a:schemeClr val="bg1"/>
                </a:solidFill>
              </a:rPr>
              <a:t> levente</a:t>
            </a:r>
          </a:p>
        </p:txBody>
      </p:sp>
      <p:sp>
        <p:nvSpPr>
          <p:cNvPr id="4" name="Alcím 2">
            <a:extLst>
              <a:ext uri="{FF2B5EF4-FFF2-40B4-BE49-F238E27FC236}">
                <a16:creationId xmlns:a16="http://schemas.microsoft.com/office/drawing/2014/main" id="{B95D6E25-6537-4272-9816-C873009FAE78}"/>
              </a:ext>
            </a:extLst>
          </p:cNvPr>
          <p:cNvSpPr txBox="1">
            <a:spLocks/>
          </p:cNvSpPr>
          <p:nvPr/>
        </p:nvSpPr>
        <p:spPr>
          <a:xfrm>
            <a:off x="1609375" y="750908"/>
            <a:ext cx="7442865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hu-HU" sz="2000" dirty="0">
                <a:solidFill>
                  <a:schemeClr val="bg1"/>
                </a:solidFill>
              </a:rPr>
              <a:t>IX. Magyar Számítógépes Grafika és Geometria Konferencia</a:t>
            </a:r>
          </a:p>
          <a:p>
            <a:r>
              <a:rPr lang="hu-HU" sz="2000" dirty="0">
                <a:solidFill>
                  <a:schemeClr val="bg1"/>
                </a:solidFill>
              </a:rPr>
              <a:t>2018. március 21.-22.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2FD041E-8096-465D-A6BE-B00312205F30}"/>
              </a:ext>
            </a:extLst>
          </p:cNvPr>
          <p:cNvCxnSpPr>
            <a:cxnSpLocks/>
          </p:cNvCxnSpPr>
          <p:nvPr/>
        </p:nvCxnSpPr>
        <p:spPr>
          <a:xfrm>
            <a:off x="756000" y="1101600"/>
            <a:ext cx="0" cy="63637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zis 6">
            <a:extLst>
              <a:ext uri="{FF2B5EF4-FFF2-40B4-BE49-F238E27FC236}">
                <a16:creationId xmlns:a16="http://schemas.microsoft.com/office/drawing/2014/main" id="{DE2F4754-F4A8-4305-A85F-A9D5E56D968A}"/>
              </a:ext>
            </a:extLst>
          </p:cNvPr>
          <p:cNvSpPr/>
          <p:nvPr/>
        </p:nvSpPr>
        <p:spPr>
          <a:xfrm>
            <a:off x="45720" y="232726"/>
            <a:ext cx="1474208" cy="1514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CE0D34F1-BAE2-4532-9285-20F2822FB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" y="225594"/>
            <a:ext cx="1515600" cy="15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5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C3D92F06-D0BF-4428-8725-C19A6B06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800"/>
            <a:ext cx="9151948" cy="56700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51CB860C-9A3F-483E-B7B9-C4AC869A043D}"/>
              </a:ext>
            </a:extLst>
          </p:cNvPr>
          <p:cNvSpPr txBox="1">
            <a:spLocks/>
          </p:cNvSpPr>
          <p:nvPr/>
        </p:nvSpPr>
        <p:spPr>
          <a:xfrm>
            <a:off x="1143000" y="365892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Kvalitatív értékelés</a:t>
            </a:r>
          </a:p>
        </p:txBody>
      </p:sp>
    </p:spTree>
    <p:extLst>
      <p:ext uri="{BB962C8B-B14F-4D97-AF65-F5344CB8AC3E}">
        <p14:creationId xmlns:p14="http://schemas.microsoft.com/office/powerpoint/2010/main" val="241258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0E4B4D35-28BD-4D75-B3DD-4E46A669A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70037"/>
              </p:ext>
            </p:extLst>
          </p:nvPr>
        </p:nvGraphicFramePr>
        <p:xfrm>
          <a:off x="104399" y="1470542"/>
          <a:ext cx="8935201" cy="495905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842389">
                  <a:extLst>
                    <a:ext uri="{9D8B030D-6E8A-4147-A177-3AD203B41FA5}">
                      <a16:colId xmlns:a16="http://schemas.microsoft.com/office/drawing/2014/main" val="3469476646"/>
                    </a:ext>
                  </a:extLst>
                </a:gridCol>
                <a:gridCol w="1622495">
                  <a:extLst>
                    <a:ext uri="{9D8B030D-6E8A-4147-A177-3AD203B41FA5}">
                      <a16:colId xmlns:a16="http://schemas.microsoft.com/office/drawing/2014/main" val="1345486015"/>
                    </a:ext>
                  </a:extLst>
                </a:gridCol>
                <a:gridCol w="1784940">
                  <a:extLst>
                    <a:ext uri="{9D8B030D-6E8A-4147-A177-3AD203B41FA5}">
                      <a16:colId xmlns:a16="http://schemas.microsoft.com/office/drawing/2014/main" val="667648883"/>
                    </a:ext>
                  </a:extLst>
                </a:gridCol>
                <a:gridCol w="1952935">
                  <a:extLst>
                    <a:ext uri="{9D8B030D-6E8A-4147-A177-3AD203B41FA5}">
                      <a16:colId xmlns:a16="http://schemas.microsoft.com/office/drawing/2014/main" val="874414447"/>
                    </a:ext>
                  </a:extLst>
                </a:gridCol>
                <a:gridCol w="1732442">
                  <a:extLst>
                    <a:ext uri="{9D8B030D-6E8A-4147-A177-3AD203B41FA5}">
                      <a16:colId xmlns:a16="http://schemas.microsoft.com/office/drawing/2014/main" val="3570589822"/>
                    </a:ext>
                  </a:extLst>
                </a:gridCol>
              </a:tblGrid>
              <a:tr h="544645">
                <a:tc>
                  <a:txBody>
                    <a:bodyPr/>
                    <a:lstStyle/>
                    <a:p>
                      <a:r>
                        <a:rPr lang="hu-HU" sz="2400" b="1" i="0" u="none" strike="noStrike" cap="none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  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E30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Eredeti</a:t>
                      </a:r>
                      <a:endParaRPr lang="hu-HU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Javasolt</a:t>
                      </a:r>
                      <a:endParaRPr lang="hu-HU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Deshaker</a:t>
                      </a:r>
                      <a:endParaRPr lang="hu-HU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OpenCV</a:t>
                      </a:r>
                      <a:endParaRPr lang="hu-HU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67197"/>
                  </a:ext>
                </a:extLst>
              </a:tr>
              <a:tr h="601899">
                <a:tc>
                  <a:txBody>
                    <a:bodyPr/>
                    <a:lstStyle/>
                    <a:p>
                      <a:pPr algn="ctr"/>
                      <a:r>
                        <a:rPr lang="nb-NO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MSE </a:t>
                      </a:r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min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101.15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u="none" strike="noStrike" cap="none" baseline="0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45.18</a:t>
                      </a:r>
                      <a:endParaRPr lang="hu-HU" sz="2400" b="1" dirty="0">
                        <a:solidFill>
                          <a:srgbClr val="586D2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110.39</a:t>
                      </a:r>
                      <a:endParaRPr lang="hu-HU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56.84</a:t>
                      </a:r>
                      <a:endParaRPr lang="hu-HU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204349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nb-NO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MSE </a:t>
                      </a:r>
                      <a:r>
                        <a:rPr lang="hu-HU" sz="2400" u="none" strike="noStrike" cap="none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max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1343.77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969.68</a:t>
                      </a:r>
                      <a:endParaRPr lang="hu-HU" sz="24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923.10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1355.55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948031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nb-NO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MSE </a:t>
                      </a:r>
                      <a:r>
                        <a:rPr lang="hu-HU" sz="2400" u="none" strike="noStrike" cap="none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med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743.85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380.58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396.01</a:t>
                      </a:r>
                      <a:endParaRPr lang="hu-HU" sz="24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529.48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6679531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nb-NO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MSE avg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731.50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398.44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403.29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539.16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235985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PSNR min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16.68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18.26</a:t>
                      </a:r>
                      <a:endParaRPr lang="hu-HU" sz="24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18.48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16.81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221801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PSNR </a:t>
                      </a:r>
                      <a:r>
                        <a:rPr lang="hu-HU" sz="24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max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28.08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31.58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27.70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382415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PSNR </a:t>
                      </a:r>
                      <a:r>
                        <a:rPr lang="hu-HU" sz="24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med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19.42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47737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ITF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19.68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134746"/>
                  </a:ext>
                </a:extLst>
              </a:tr>
            </a:tbl>
          </a:graphicData>
        </a:graphic>
      </p:graphicFrame>
      <p:sp>
        <p:nvSpPr>
          <p:cNvPr id="8" name="Cím 1">
            <a:extLst>
              <a:ext uri="{FF2B5EF4-FFF2-40B4-BE49-F238E27FC236}">
                <a16:creationId xmlns:a16="http://schemas.microsoft.com/office/drawing/2014/main" id="{885BBBD7-9115-4B89-9DA1-67AF3E3F1641}"/>
              </a:ext>
            </a:extLst>
          </p:cNvPr>
          <p:cNvSpPr txBox="1">
            <a:spLocks/>
          </p:cNvSpPr>
          <p:nvPr/>
        </p:nvSpPr>
        <p:spPr>
          <a:xfrm>
            <a:off x="0" y="449509"/>
            <a:ext cx="9144000" cy="98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Kvantitatív értékelés </a:t>
            </a:r>
            <a:b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u-HU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Street1 felvétel</a:t>
            </a:r>
          </a:p>
        </p:txBody>
      </p:sp>
    </p:spTree>
    <p:extLst>
      <p:ext uri="{BB962C8B-B14F-4D97-AF65-F5344CB8AC3E}">
        <p14:creationId xmlns:p14="http://schemas.microsoft.com/office/powerpoint/2010/main" val="90236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DBE5D-1F77-4415-A0A7-0A77C40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7157"/>
            <a:ext cx="9144000" cy="986003"/>
          </a:xfrm>
        </p:spPr>
        <p:txBody>
          <a:bodyPr/>
          <a:lstStyle/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Kvantitatív értékelés </a:t>
            </a:r>
            <a:b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u-HU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Street1 felvétel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02EE60-812E-4A16-9EBE-59AF975A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469"/>
            <a:ext cx="4651801" cy="349786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155FE1D-9D55-4B35-941D-23895DD7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299" y="2022470"/>
            <a:ext cx="4811701" cy="349786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51A580E0-D81F-4BBF-92C4-A4C22F5A6797}"/>
              </a:ext>
            </a:extLst>
          </p:cNvPr>
          <p:cNvSpPr txBox="1"/>
          <p:nvPr/>
        </p:nvSpPr>
        <p:spPr>
          <a:xfrm>
            <a:off x="8000999" y="2077485"/>
            <a:ext cx="180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– </a:t>
            </a:r>
            <a:r>
              <a:rPr lang="hu-HU" dirty="0"/>
              <a:t>eredeti</a:t>
            </a:r>
          </a:p>
          <a:p>
            <a:r>
              <a:rPr lang="en-US" dirty="0">
                <a:solidFill>
                  <a:srgbClr val="0000CC"/>
                </a:solidFill>
              </a:rPr>
              <a:t>– </a:t>
            </a:r>
            <a:r>
              <a:rPr lang="hu-HU" dirty="0"/>
              <a:t>javasolt</a:t>
            </a:r>
          </a:p>
          <a:p>
            <a:r>
              <a:rPr lang="en-US" dirty="0">
                <a:solidFill>
                  <a:srgbClr val="00FF00"/>
                </a:solidFill>
              </a:rPr>
              <a:t>– </a:t>
            </a:r>
            <a:r>
              <a:rPr lang="en-US" dirty="0" err="1"/>
              <a:t>Deshaker</a:t>
            </a:r>
            <a:endParaRPr lang="en-US" dirty="0"/>
          </a:p>
          <a:p>
            <a:r>
              <a:rPr lang="en-US" dirty="0">
                <a:solidFill>
                  <a:srgbClr val="FF00FF"/>
                </a:solidFill>
              </a:rPr>
              <a:t>–</a:t>
            </a:r>
            <a:r>
              <a:rPr lang="hu-HU" dirty="0"/>
              <a:t> </a:t>
            </a:r>
            <a:r>
              <a:rPr lang="hu-HU" dirty="0" err="1"/>
              <a:t>OpenCV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15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DBE5D-1F77-4415-A0A7-0A77C40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85480"/>
            <a:ext cx="6858000" cy="459900"/>
          </a:xfrm>
        </p:spPr>
        <p:txBody>
          <a:bodyPr/>
          <a:lstStyle/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Kvantitatív értékelés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0E4B4D35-28BD-4D75-B3DD-4E46A669A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6842"/>
              </p:ext>
            </p:extLst>
          </p:nvPr>
        </p:nvGraphicFramePr>
        <p:xfrm>
          <a:off x="93599" y="1512000"/>
          <a:ext cx="8956801" cy="4528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829601">
                  <a:extLst>
                    <a:ext uri="{9D8B030D-6E8A-4147-A177-3AD203B41FA5}">
                      <a16:colId xmlns:a16="http://schemas.microsoft.com/office/drawing/2014/main" val="2469289655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46947664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345486015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667648883"/>
                    </a:ext>
                  </a:extLst>
                </a:gridCol>
                <a:gridCol w="1339200">
                  <a:extLst>
                    <a:ext uri="{9D8B030D-6E8A-4147-A177-3AD203B41FA5}">
                      <a16:colId xmlns:a16="http://schemas.microsoft.com/office/drawing/2014/main" val="874414447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570589822"/>
                    </a:ext>
                  </a:extLst>
                </a:gridCol>
              </a:tblGrid>
              <a:tr h="502435">
                <a:tc>
                  <a:txBody>
                    <a:bodyPr/>
                    <a:lstStyle/>
                    <a:p>
                      <a:endParaRPr lang="hu-HU" sz="2000" b="1" i="0" u="none" strike="noStrike" cap="none" baseline="0" dirty="0">
                        <a:solidFill>
                          <a:schemeClr val="bg1"/>
                        </a:solidFill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E3037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sz="2000" b="1" i="0" u="none" strike="noStrike" cap="none" baseline="0" dirty="0">
                        <a:solidFill>
                          <a:schemeClr val="bg1"/>
                        </a:solidFill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E30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i="0" u="none" strike="noStrike" cap="none" baseline="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Eredeti</a:t>
                      </a:r>
                      <a:endParaRPr lang="hu-HU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Javasolt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i="0" u="none" strike="noStrike" cap="none" baseline="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Deshaker</a:t>
                      </a:r>
                      <a:endParaRPr lang="hu-HU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i="0" u="none" strike="noStrike" cap="none" baseline="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OpenCV</a:t>
                      </a:r>
                      <a:endParaRPr lang="hu-HU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67197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Street1 (738 fr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am</a:t>
                      </a:r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es)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731.50</a:t>
                      </a:r>
                    </a:p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19.68</a:t>
                      </a:r>
                      <a:endParaRPr lang="hu-HU" sz="2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i="0" u="none" strike="noStrike" cap="none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398.44</a:t>
                      </a:r>
                    </a:p>
                    <a:p>
                      <a:pPr algn="r"/>
                      <a:r>
                        <a:rPr lang="hu-HU" sz="2000" b="1" i="0" u="none" strike="noStrike" cap="none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22.66</a:t>
                      </a:r>
                      <a:endParaRPr lang="hu-HU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403.29</a:t>
                      </a:r>
                    </a:p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22.32</a:t>
                      </a:r>
                      <a:endParaRPr lang="hu-H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539.16</a:t>
                      </a:r>
                    </a:p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21.15</a:t>
                      </a:r>
                      <a:endParaRPr lang="hu-H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204349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Street2 (1026 </a:t>
                      </a:r>
                      <a:r>
                        <a:rPr lang="hu-HU" sz="2000" b="0" i="0" u="none" strike="noStrike" cap="none" baseline="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frames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512.93</a:t>
                      </a:r>
                    </a:p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297.34</a:t>
                      </a:r>
                    </a:p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356.34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296.62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948031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Street3 (998 </a:t>
                      </a:r>
                      <a:r>
                        <a:rPr lang="hu-HU" sz="2000" b="0" i="0" u="none" strike="noStrike" cap="none" baseline="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frames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409.07</a:t>
                      </a:r>
                    </a:p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263.56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24.66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236.98</a:t>
                      </a:r>
                    </a:p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25.06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306.67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6679531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Street3 (998 </a:t>
                      </a:r>
                      <a:r>
                        <a:rPr lang="hu-HU" sz="2000" b="0" i="0" u="none" strike="noStrike" cap="none" baseline="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frames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884.42</a:t>
                      </a:r>
                    </a:p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18.92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474.53</a:t>
                      </a:r>
                    </a:p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516.77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652.85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20.39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235985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Street5 (607 </a:t>
                      </a:r>
                      <a:r>
                        <a:rPr lang="hu-HU" sz="2000" b="0" i="0" u="none" strike="noStrike" cap="none" baseline="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frames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528.67</a:t>
                      </a:r>
                    </a:p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235.66</a:t>
                      </a:r>
                    </a:p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230.03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25.11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411.21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21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05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174" y="1839777"/>
            <a:ext cx="6767100" cy="709800"/>
          </a:xfrm>
        </p:spPr>
        <p:txBody>
          <a:bodyPr/>
          <a:lstStyle/>
          <a:p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Összefoglalás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54865F-5D71-431F-9171-1B27D70B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001" y="2716957"/>
            <a:ext cx="6845264" cy="2664225"/>
          </a:xfrm>
        </p:spPr>
        <p:txBody>
          <a:bodyPr/>
          <a:lstStyle/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2D ponthalmaz regisztrációs módszer 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Egyszerűsített </a:t>
            </a:r>
            <a:r>
              <a:rPr lang="hu-HU" sz="2400" dirty="0" err="1">
                <a:solidFill>
                  <a:schemeClr val="bg1"/>
                </a:solidFill>
              </a:rPr>
              <a:t>affin</a:t>
            </a:r>
            <a:r>
              <a:rPr lang="hu-HU" sz="2400" dirty="0">
                <a:solidFill>
                  <a:schemeClr val="bg1"/>
                </a:solidFill>
              </a:rPr>
              <a:t> kameramodell négy paraméterrel: skálázás, eltolás, forgatás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Video stabilizáló algoritmus ponthalmaz regisztrációval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Kvantitatív és kvalitatív tesztek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Összehasonlítás más algoritmusokkal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Konklúzió: pontos és robosztus módszer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>
            <a:cxnSpLocks/>
            <a:endCxn id="6" idx="4"/>
          </p:cNvCxnSpPr>
          <p:nvPr/>
        </p:nvCxnSpPr>
        <p:spPr>
          <a:xfrm>
            <a:off x="756000" y="-44250"/>
            <a:ext cx="0" cy="42607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633DD0C-89B5-407E-9FD7-730F1FC9560A}"/>
              </a:ext>
            </a:extLst>
          </p:cNvPr>
          <p:cNvGrpSpPr/>
          <p:nvPr/>
        </p:nvGrpSpPr>
        <p:grpSpPr>
          <a:xfrm>
            <a:off x="193248" y="3112250"/>
            <a:ext cx="1125503" cy="1104200"/>
            <a:chOff x="192087" y="2277082"/>
            <a:chExt cx="1125503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192087" y="2277082"/>
              <a:ext cx="1125503" cy="11042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8C5C31D7-266C-4A6A-85C2-B4FB4FA81AE5}"/>
                </a:ext>
              </a:extLst>
            </p:cNvPr>
            <p:cNvSpPr txBox="1"/>
            <p:nvPr/>
          </p:nvSpPr>
          <p:spPr>
            <a:xfrm>
              <a:off x="430838" y="2444461"/>
              <a:ext cx="648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400" b="1" dirty="0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anose="030804020302050B0404" pitchFamily="66" charset="0"/>
                  <a:cs typeface="Calibri Light" panose="020F0302020204030204" pitchFamily="34" charset="0"/>
                </a:rPr>
                <a:t>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71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4854865F-5D71-431F-9171-1B27D70B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000" y="2884337"/>
            <a:ext cx="7421383" cy="2664225"/>
          </a:xfrm>
        </p:spPr>
        <p:txBody>
          <a:bodyPr/>
          <a:lstStyle/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2D ponthalmaz </a:t>
            </a:r>
            <a:r>
              <a:rPr lang="hu-HU" sz="2000" dirty="0" err="1">
                <a:solidFill>
                  <a:schemeClr val="bg1"/>
                </a:solidFill>
              </a:rPr>
              <a:t>regisztráviós</a:t>
            </a:r>
            <a:r>
              <a:rPr lang="hu-HU" sz="2000" dirty="0">
                <a:solidFill>
                  <a:schemeClr val="bg1"/>
                </a:solidFill>
              </a:rPr>
              <a:t> módszer 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Egyszerűsített </a:t>
            </a:r>
            <a:r>
              <a:rPr lang="hu-HU" sz="2000" dirty="0" err="1">
                <a:solidFill>
                  <a:schemeClr val="bg1"/>
                </a:solidFill>
              </a:rPr>
              <a:t>affin</a:t>
            </a:r>
            <a:r>
              <a:rPr lang="hu-HU" sz="2000" dirty="0">
                <a:solidFill>
                  <a:schemeClr val="bg1"/>
                </a:solidFill>
              </a:rPr>
              <a:t> kameramodell négy paraméterrel: skálázás, eltolás, forgatás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Video stabilizáló algoritmus ponthalmaz </a:t>
            </a:r>
            <a:r>
              <a:rPr lang="hu-HU" sz="2000" dirty="0" err="1">
                <a:solidFill>
                  <a:schemeClr val="bg1"/>
                </a:solidFill>
              </a:rPr>
              <a:t>regisztációval</a:t>
            </a:r>
            <a:endParaRPr lang="hu-HU" sz="2000" dirty="0">
              <a:solidFill>
                <a:schemeClr val="bg1"/>
              </a:solidFill>
            </a:endParaRP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Kvantitatív és kvalitatív tesztek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Összehasonlítás más algoritmusokkal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Konklúzió: pontos és robosztus módszer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>
            <a:cxnSpLocks/>
            <a:endCxn id="6" idx="4"/>
          </p:cNvCxnSpPr>
          <p:nvPr/>
        </p:nvCxnSpPr>
        <p:spPr>
          <a:xfrm>
            <a:off x="756000" y="-44250"/>
            <a:ext cx="0" cy="42607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633DD0C-89B5-407E-9FD7-730F1FC9560A}"/>
              </a:ext>
            </a:extLst>
          </p:cNvPr>
          <p:cNvGrpSpPr/>
          <p:nvPr/>
        </p:nvGrpSpPr>
        <p:grpSpPr>
          <a:xfrm>
            <a:off x="157301" y="3112250"/>
            <a:ext cx="1268378" cy="1104200"/>
            <a:chOff x="156140" y="2277082"/>
            <a:chExt cx="1268378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192087" y="2277082"/>
              <a:ext cx="1125503" cy="1104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8C5C31D7-266C-4A6A-85C2-B4FB4FA81AE5}"/>
                </a:ext>
              </a:extLst>
            </p:cNvPr>
            <p:cNvSpPr txBox="1"/>
            <p:nvPr/>
          </p:nvSpPr>
          <p:spPr>
            <a:xfrm>
              <a:off x="156140" y="2507801"/>
              <a:ext cx="12683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anose="030804020302050B0404" pitchFamily="66" charset="0"/>
                  <a:cs typeface="Calibri Light" panose="020F0302020204030204" pitchFamily="34" charset="0"/>
                </a:rPr>
                <a:t>Q&amp;A?</a:t>
              </a:r>
            </a:p>
          </p:txBody>
        </p:sp>
      </p:grpSp>
      <p:sp>
        <p:nvSpPr>
          <p:cNvPr id="8" name="Cím 1">
            <a:extLst>
              <a:ext uri="{FF2B5EF4-FFF2-40B4-BE49-F238E27FC236}">
                <a16:creationId xmlns:a16="http://schemas.microsoft.com/office/drawing/2014/main" id="{9C14744B-E92D-4983-92E4-9A32FFFE22DE}"/>
              </a:ext>
            </a:extLst>
          </p:cNvPr>
          <p:cNvSpPr txBox="1">
            <a:spLocks/>
          </p:cNvSpPr>
          <p:nvPr/>
        </p:nvSpPr>
        <p:spPr>
          <a:xfrm>
            <a:off x="917780" y="957048"/>
            <a:ext cx="8069064" cy="140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hu-HU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60259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2198" y="860654"/>
            <a:ext cx="6767100" cy="709800"/>
          </a:xfrm>
        </p:spPr>
        <p:txBody>
          <a:bodyPr/>
          <a:lstStyle/>
          <a:p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54865F-5D71-431F-9171-1B27D70B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8728" y="1840520"/>
            <a:ext cx="6927900" cy="470700"/>
          </a:xfrm>
        </p:spPr>
        <p:txBody>
          <a:bodyPr/>
          <a:lstStyle/>
          <a:p>
            <a:pPr>
              <a:buFontTx/>
              <a:buChar char="-"/>
            </a:pP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Hát…..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zis 5">
            <a:extLst>
              <a:ext uri="{FF2B5EF4-FFF2-40B4-BE49-F238E27FC236}">
                <a16:creationId xmlns:a16="http://schemas.microsoft.com/office/drawing/2014/main" id="{7B66A239-8AE3-4520-B452-1E46EAC3BAE1}"/>
              </a:ext>
            </a:extLst>
          </p:cNvPr>
          <p:cNvSpPr/>
          <p:nvPr/>
        </p:nvSpPr>
        <p:spPr>
          <a:xfrm>
            <a:off x="219600" y="736320"/>
            <a:ext cx="1072800" cy="1104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11" name="Shape 473">
            <a:extLst>
              <a:ext uri="{FF2B5EF4-FFF2-40B4-BE49-F238E27FC236}">
                <a16:creationId xmlns:a16="http://schemas.microsoft.com/office/drawing/2014/main" id="{FF6B7B27-1028-4B64-8B3C-5CB06EB2AE5A}"/>
              </a:ext>
            </a:extLst>
          </p:cNvPr>
          <p:cNvGrpSpPr/>
          <p:nvPr/>
        </p:nvGrpSpPr>
        <p:grpSpPr>
          <a:xfrm>
            <a:off x="419398" y="952282"/>
            <a:ext cx="673203" cy="696652"/>
            <a:chOff x="3951850" y="2985350"/>
            <a:chExt cx="407950" cy="416500"/>
          </a:xfrm>
        </p:grpSpPr>
        <p:sp>
          <p:nvSpPr>
            <p:cNvPr id="12" name="Shape 474">
              <a:extLst>
                <a:ext uri="{FF2B5EF4-FFF2-40B4-BE49-F238E27FC236}">
                  <a16:creationId xmlns:a16="http://schemas.microsoft.com/office/drawing/2014/main" id="{5F97F87E-FEC2-4055-B51F-E7BF86D80879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475">
              <a:extLst>
                <a:ext uri="{FF2B5EF4-FFF2-40B4-BE49-F238E27FC236}">
                  <a16:creationId xmlns:a16="http://schemas.microsoft.com/office/drawing/2014/main" id="{EE536747-7C75-4996-99F5-9EF89CE0CE83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38100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476">
              <a:extLst>
                <a:ext uri="{FF2B5EF4-FFF2-40B4-BE49-F238E27FC236}">
                  <a16:creationId xmlns:a16="http://schemas.microsoft.com/office/drawing/2014/main" id="{D96195F5-1FC0-4837-981A-C5E8146D7DAB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38100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477">
              <a:extLst>
                <a:ext uri="{FF2B5EF4-FFF2-40B4-BE49-F238E27FC236}">
                  <a16:creationId xmlns:a16="http://schemas.microsoft.com/office/drawing/2014/main" id="{8889F6D7-4742-4482-8F0B-4E62942A90B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38100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429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460" y="582121"/>
            <a:ext cx="6767100" cy="709800"/>
          </a:xfrm>
        </p:spPr>
        <p:txBody>
          <a:bodyPr/>
          <a:lstStyle/>
          <a:p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Javasolt módszer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54865F-5D71-431F-9171-1B27D70B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921" y="1443038"/>
            <a:ext cx="7450280" cy="2706175"/>
          </a:xfrm>
        </p:spPr>
        <p:txBody>
          <a:bodyPr/>
          <a:lstStyle/>
          <a:p>
            <a:pPr marL="452438" indent="-363538"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SIFT feature </a:t>
            </a:r>
            <a:r>
              <a:rPr lang="hu-HU" sz="2400" dirty="0">
                <a:solidFill>
                  <a:schemeClr val="bg1"/>
                </a:solidFill>
              </a:rPr>
              <a:t>pontok detektálása és </a:t>
            </a:r>
            <a:r>
              <a:rPr lang="hu-HU" sz="2400" dirty="0" err="1">
                <a:solidFill>
                  <a:schemeClr val="bg1"/>
                </a:solidFill>
              </a:rPr>
              <a:t>matchelése</a:t>
            </a:r>
            <a:r>
              <a:rPr lang="hu-HU" sz="2400" dirty="0">
                <a:solidFill>
                  <a:schemeClr val="bg1"/>
                </a:solidFill>
              </a:rPr>
              <a:t> a képeken</a:t>
            </a:r>
          </a:p>
          <a:p>
            <a:pPr algn="just">
              <a:spcAft>
                <a:spcPts val="1200"/>
              </a:spcAft>
              <a:buSzPct val="100000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Robosztus pontpályák számítása</a:t>
            </a:r>
            <a:endParaRPr lang="en-US" sz="2400" dirty="0">
              <a:solidFill>
                <a:schemeClr val="bg1"/>
              </a:solidFill>
            </a:endParaRPr>
          </a:p>
          <a:p>
            <a:pPr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Ponthalmazok regisztrációja 2D mozgás becsléshez a képek közt</a:t>
            </a:r>
          </a:p>
          <a:p>
            <a:pPr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Alul-áteresztő </a:t>
            </a:r>
            <a:r>
              <a:rPr lang="hu-HU" sz="2400" dirty="0" err="1">
                <a:solidFill>
                  <a:schemeClr val="bg1"/>
                </a:solidFill>
              </a:rPr>
              <a:t>szűró</a:t>
            </a:r>
            <a:r>
              <a:rPr lang="hu-HU" sz="2400" dirty="0">
                <a:solidFill>
                  <a:schemeClr val="bg1"/>
                </a:solidFill>
              </a:rPr>
              <a:t> a zajos mozgás szűréséhez, simításához </a:t>
            </a:r>
          </a:p>
          <a:p>
            <a:pPr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Az eredeti és a simított transzformációk különbségének számítása </a:t>
            </a:r>
            <a:r>
              <a:rPr lang="hu-HU" sz="2400" dirty="0" err="1">
                <a:solidFill>
                  <a:schemeClr val="bg1"/>
                </a:solidFill>
              </a:rPr>
              <a:t>képpáronként</a:t>
            </a:r>
            <a:endParaRPr lang="hu-HU" sz="2400" dirty="0">
              <a:solidFill>
                <a:schemeClr val="bg1"/>
              </a:solidFill>
            </a:endParaRPr>
          </a:p>
          <a:p>
            <a:pPr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A stabilizált képek számítása és összefűzése a stabilizált videó elkészítéséhez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zis 5">
            <a:extLst>
              <a:ext uri="{FF2B5EF4-FFF2-40B4-BE49-F238E27FC236}">
                <a16:creationId xmlns:a16="http://schemas.microsoft.com/office/drawing/2014/main" id="{7B66A239-8AE3-4520-B452-1E46EAC3BAE1}"/>
              </a:ext>
            </a:extLst>
          </p:cNvPr>
          <p:cNvSpPr/>
          <p:nvPr/>
        </p:nvSpPr>
        <p:spPr>
          <a:xfrm>
            <a:off x="219600" y="1552100"/>
            <a:ext cx="1072800" cy="1104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7" name="Shape 470">
            <a:extLst>
              <a:ext uri="{FF2B5EF4-FFF2-40B4-BE49-F238E27FC236}">
                <a16:creationId xmlns:a16="http://schemas.microsoft.com/office/drawing/2014/main" id="{A920AA27-1CB9-445B-BEAA-7F31BBC36413}"/>
              </a:ext>
            </a:extLst>
          </p:cNvPr>
          <p:cNvGrpSpPr/>
          <p:nvPr/>
        </p:nvGrpSpPr>
        <p:grpSpPr>
          <a:xfrm>
            <a:off x="316800" y="1760582"/>
            <a:ext cx="849600" cy="644218"/>
            <a:chOff x="5247525" y="3007275"/>
            <a:chExt cx="517575" cy="384825"/>
          </a:xfrm>
        </p:grpSpPr>
        <p:sp>
          <p:nvSpPr>
            <p:cNvPr id="8" name="Shape 471">
              <a:extLst>
                <a:ext uri="{FF2B5EF4-FFF2-40B4-BE49-F238E27FC236}">
                  <a16:creationId xmlns:a16="http://schemas.microsoft.com/office/drawing/2014/main" id="{6B181380-CE14-4AF2-9936-D8E11300A43E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Shape 472">
              <a:extLst>
                <a:ext uri="{FF2B5EF4-FFF2-40B4-BE49-F238E27FC236}">
                  <a16:creationId xmlns:a16="http://schemas.microsoft.com/office/drawing/2014/main" id="{5DB2835A-04CE-4C8A-B2A4-D4FA9FB547B8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7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543" y="744312"/>
            <a:ext cx="7595676" cy="709800"/>
          </a:xfrm>
        </p:spPr>
        <p:txBody>
          <a:bodyPr/>
          <a:lstStyle/>
          <a:p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Robosztus pontpályák SIFT kulcspontokkal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28717" y="1627564"/>
                <a:ext cx="7905717" cy="4964155"/>
              </a:xfrm>
            </p:spPr>
            <p:txBody>
              <a:bodyPr/>
              <a:lstStyle/>
              <a:p>
                <a:pPr marL="495300" indent="-457200">
                  <a:buAutoNum type="arabicPeriod"/>
                </a:pPr>
                <a:r>
                  <a:rPr lang="hu-HU" sz="2200" dirty="0">
                    <a:solidFill>
                      <a:schemeClr val="bg1"/>
                    </a:solidFill>
                  </a:rPr>
                  <a:t>SIFT jellemző pontok </a:t>
                </a:r>
                <a:r>
                  <a:rPr lang="hu-HU" sz="2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detektálása</a:t>
                </a:r>
                <a:r>
                  <a:rPr lang="hu-HU" sz="2200" dirty="0">
                    <a:solidFill>
                      <a:schemeClr val="bg1"/>
                    </a:solidFill>
                  </a:rPr>
                  <a:t> </a:t>
                </a:r>
                <a:r>
                  <a:rPr lang="hu-HU" sz="2200" dirty="0" err="1">
                    <a:solidFill>
                      <a:schemeClr val="bg1"/>
                    </a:solidFill>
                  </a:rPr>
                  <a:t>képkockántként</a:t>
                </a:r>
                <a:endParaRPr lang="hu-HU" sz="2200" dirty="0">
                  <a:solidFill>
                    <a:schemeClr val="bg1"/>
                  </a:solidFill>
                </a:endParaRPr>
              </a:p>
              <a:p>
                <a:pPr marL="984250" lvl="1" indent="-488950"/>
                <a:r>
                  <a:rPr lang="hu-HU" dirty="0">
                    <a:solidFill>
                      <a:schemeClr val="bg1"/>
                    </a:solidFill>
                  </a:rPr>
                  <a:t>	Az első </a:t>
                </a:r>
                <a:r>
                  <a:rPr lang="hu-HU" dirty="0" err="1">
                    <a:solidFill>
                      <a:schemeClr val="bg1"/>
                    </a:solidFill>
                  </a:rPr>
                  <a:t>képminden</a:t>
                </a:r>
                <a:r>
                  <a:rPr lang="hu-HU" dirty="0">
                    <a:solidFill>
                      <a:schemeClr val="bg1"/>
                    </a:solidFill>
                  </a:rPr>
                  <a:t> kulcspontja egy befejezetlen </a:t>
                </a:r>
                <a:r>
                  <a:rPr lang="hu-HU" dirty="0" err="1">
                    <a:solidFill>
                      <a:schemeClr val="bg1"/>
                    </a:solidFill>
                  </a:rPr>
                  <a:t>trajektória</a:t>
                </a:r>
                <a:r>
                  <a:rPr lang="hu-HU" dirty="0">
                    <a:solidFill>
                      <a:schemeClr val="bg1"/>
                    </a:solidFill>
                  </a:rPr>
                  <a:t> kezdőpontja </a:t>
                </a:r>
              </a:p>
              <a:p>
                <a:pPr marL="527050" indent="-4889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hu-HU" sz="2200" dirty="0">
                    <a:solidFill>
                      <a:schemeClr val="bg1"/>
                    </a:solidFill>
                  </a:rPr>
                  <a:t>A pontok </a:t>
                </a:r>
                <a:r>
                  <a:rPr lang="hu-HU" sz="2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megfeleltetése</a:t>
                </a:r>
                <a:r>
                  <a:rPr lang="hu-HU" sz="2200" dirty="0">
                    <a:solidFill>
                      <a:schemeClr val="bg1"/>
                    </a:solidFill>
                  </a:rPr>
                  <a:t> az előző kép nyílt </a:t>
                </a:r>
                <a:r>
                  <a:rPr lang="hu-HU" sz="2200" dirty="0" err="1">
                    <a:solidFill>
                      <a:schemeClr val="bg1"/>
                    </a:solidFill>
                  </a:rPr>
                  <a:t>trajektóriáihoz</a:t>
                </a:r>
                <a:endParaRPr lang="hu-HU" sz="2200" dirty="0">
                  <a:solidFill>
                    <a:schemeClr val="bg1"/>
                  </a:solidFill>
                </a:endParaRPr>
              </a:p>
              <a:p>
                <a:pPr marL="984250" lvl="1" indent="0"/>
                <a:r>
                  <a:rPr lang="hu-HU" dirty="0">
                    <a:solidFill>
                      <a:schemeClr val="bg1"/>
                    </a:solidFill>
                  </a:rPr>
                  <a:t>FLANN – 2 legközelebbi szomszédos pont </a:t>
                </a:r>
              </a:p>
              <a:p>
                <a:pPr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hu-HU" sz="2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Megkötések</a:t>
                </a:r>
                <a:r>
                  <a:rPr lang="hu-HU" dirty="0">
                    <a:solidFill>
                      <a:schemeClr val="bg1"/>
                    </a:solidFill>
                  </a:rPr>
                  <a:t> : 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u-HU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&lt;0.75</m:t>
                    </m:r>
                    <m:sSub>
                      <m:sSubPr>
                        <m:ctrlP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hu-HU" dirty="0">
                  <a:solidFill>
                    <a:schemeClr val="bg1"/>
                  </a:solidFill>
                </a:endParaRP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illeszkedés mindkét irányból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minimális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u-HU" dirty="0">
                    <a:solidFill>
                      <a:schemeClr val="bg1"/>
                    </a:solidFill>
                  </a:rPr>
                  <a:t> távolság </a:t>
                </a:r>
                <a:r>
                  <a:rPr lang="hu-HU" dirty="0" err="1">
                    <a:solidFill>
                      <a:schemeClr val="bg1"/>
                    </a:solidFill>
                  </a:rPr>
                  <a:t>paraméterezve</a:t>
                </a:r>
                <a:endParaRPr lang="hu-HU" dirty="0">
                  <a:solidFill>
                    <a:schemeClr val="bg1"/>
                  </a:solidFill>
                </a:endParaRP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hu-HU" dirty="0" err="1">
                    <a:solidFill>
                      <a:schemeClr val="bg1"/>
                    </a:solidFill>
                  </a:rPr>
                  <a:t>utófedolgozás</a:t>
                </a:r>
                <a:r>
                  <a:rPr lang="hu-HU" dirty="0">
                    <a:solidFill>
                      <a:schemeClr val="bg1"/>
                    </a:solidFill>
                  </a:rPr>
                  <a:t> RANSAC-el</a:t>
                </a:r>
              </a:p>
              <a:p>
                <a:pPr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hu-HU" sz="2200" dirty="0">
                    <a:solidFill>
                      <a:schemeClr val="bg1"/>
                    </a:solidFill>
                  </a:rPr>
                  <a:t>Megfelelő pontok kiválasztása, </a:t>
                </a:r>
                <a:r>
                  <a:rPr lang="hu-HU" sz="2200" dirty="0" err="1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trajektóriák</a:t>
                </a:r>
                <a:r>
                  <a:rPr lang="hu-HU" sz="2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 mentése</a:t>
                </a:r>
              </a:p>
              <a:p>
                <a:pPr marL="1255713" lvl="2" indent="-27146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Ha egy </a:t>
                </a:r>
                <a:r>
                  <a:rPr lang="hu-HU" dirty="0" err="1">
                    <a:solidFill>
                      <a:schemeClr val="bg1"/>
                    </a:solidFill>
                  </a:rPr>
                  <a:t>trajektóriához</a:t>
                </a:r>
                <a:r>
                  <a:rPr lang="hu-HU" dirty="0">
                    <a:solidFill>
                      <a:schemeClr val="bg1"/>
                    </a:solidFill>
                  </a:rPr>
                  <a:t> nincs újabb pont, mentés a robosztus pontpályák végleges halmazába</a:t>
                </a:r>
              </a:p>
              <a:p>
                <a:pPr marL="1255713" lvl="2" indent="-26511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Ha egy ponthoz nincs illeszkedés, új pontpálya kezdete</a:t>
                </a:r>
              </a:p>
            </p:txBody>
          </p:sp>
        </mc:Choice>
        <mc:Fallback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28717" y="1627564"/>
                <a:ext cx="7905717" cy="4964155"/>
              </a:xfrm>
              <a:blipFill>
                <a:blip r:embed="rId3"/>
                <a:stretch>
                  <a:fillRect l="-231" b="-454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D6FBC3A5-B247-469A-9377-D3B6D2DF4AC2}"/>
              </a:ext>
            </a:extLst>
          </p:cNvPr>
          <p:cNvGrpSpPr/>
          <p:nvPr/>
        </p:nvGrpSpPr>
        <p:grpSpPr>
          <a:xfrm>
            <a:off x="219600" y="1552100"/>
            <a:ext cx="1072800" cy="1104200"/>
            <a:chOff x="219600" y="1552100"/>
            <a:chExt cx="1072800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219600" y="1552100"/>
              <a:ext cx="1072800" cy="1104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1" name="Shape 469">
              <a:extLst>
                <a:ext uri="{FF2B5EF4-FFF2-40B4-BE49-F238E27FC236}">
                  <a16:creationId xmlns:a16="http://schemas.microsoft.com/office/drawing/2014/main" id="{637C443D-CD54-4F3C-B14A-EC2AB18A206F}"/>
                </a:ext>
              </a:extLst>
            </p:cNvPr>
            <p:cNvSpPr/>
            <p:nvPr/>
          </p:nvSpPr>
          <p:spPr>
            <a:xfrm>
              <a:off x="451309" y="1809013"/>
              <a:ext cx="605234" cy="590373"/>
            </a:xfrm>
            <a:custGeom>
              <a:avLst/>
              <a:gdLst/>
              <a:ahLst/>
              <a:cxnLst/>
              <a:rect l="0" t="0" r="0" b="0"/>
              <a:pathLst>
                <a:path w="16952" h="16952" fill="none" extrusionOk="0">
                  <a:moveTo>
                    <a:pt x="16173" y="7015"/>
                  </a:moveTo>
                  <a:lnTo>
                    <a:pt x="14419" y="6820"/>
                  </a:lnTo>
                  <a:lnTo>
                    <a:pt x="14419" y="6820"/>
                  </a:lnTo>
                  <a:lnTo>
                    <a:pt x="14322" y="6479"/>
                  </a:lnTo>
                  <a:lnTo>
                    <a:pt x="14175" y="6114"/>
                  </a:lnTo>
                  <a:lnTo>
                    <a:pt x="14029" y="5773"/>
                  </a:lnTo>
                  <a:lnTo>
                    <a:pt x="13859" y="5432"/>
                  </a:lnTo>
                  <a:lnTo>
                    <a:pt x="14955" y="4068"/>
                  </a:lnTo>
                  <a:lnTo>
                    <a:pt x="14955" y="4068"/>
                  </a:lnTo>
                  <a:lnTo>
                    <a:pt x="15028" y="3922"/>
                  </a:lnTo>
                  <a:lnTo>
                    <a:pt x="15077" y="3776"/>
                  </a:lnTo>
                  <a:lnTo>
                    <a:pt x="15125" y="3630"/>
                  </a:lnTo>
                  <a:lnTo>
                    <a:pt x="15125" y="3484"/>
                  </a:lnTo>
                  <a:lnTo>
                    <a:pt x="15101" y="3313"/>
                  </a:lnTo>
                  <a:lnTo>
                    <a:pt x="15052" y="3167"/>
                  </a:lnTo>
                  <a:lnTo>
                    <a:pt x="14979" y="3021"/>
                  </a:lnTo>
                  <a:lnTo>
                    <a:pt x="14882" y="2899"/>
                  </a:lnTo>
                  <a:lnTo>
                    <a:pt x="14054" y="2071"/>
                  </a:lnTo>
                  <a:lnTo>
                    <a:pt x="14054" y="2071"/>
                  </a:lnTo>
                  <a:lnTo>
                    <a:pt x="13932" y="1974"/>
                  </a:lnTo>
                  <a:lnTo>
                    <a:pt x="13786" y="1901"/>
                  </a:lnTo>
                  <a:lnTo>
                    <a:pt x="13640" y="1852"/>
                  </a:lnTo>
                  <a:lnTo>
                    <a:pt x="13469" y="1827"/>
                  </a:lnTo>
                  <a:lnTo>
                    <a:pt x="13323" y="1827"/>
                  </a:lnTo>
                  <a:lnTo>
                    <a:pt x="13177" y="1876"/>
                  </a:lnTo>
                  <a:lnTo>
                    <a:pt x="13031" y="1925"/>
                  </a:lnTo>
                  <a:lnTo>
                    <a:pt x="12885" y="2022"/>
                  </a:lnTo>
                  <a:lnTo>
                    <a:pt x="11521" y="3094"/>
                  </a:lnTo>
                  <a:lnTo>
                    <a:pt x="11521" y="3094"/>
                  </a:lnTo>
                  <a:lnTo>
                    <a:pt x="11180" y="2923"/>
                  </a:lnTo>
                  <a:lnTo>
                    <a:pt x="10839" y="2777"/>
                  </a:lnTo>
                  <a:lnTo>
                    <a:pt x="10473" y="2631"/>
                  </a:lnTo>
                  <a:lnTo>
                    <a:pt x="10133" y="2534"/>
                  </a:lnTo>
                  <a:lnTo>
                    <a:pt x="9938" y="780"/>
                  </a:lnTo>
                  <a:lnTo>
                    <a:pt x="9938" y="780"/>
                  </a:lnTo>
                  <a:lnTo>
                    <a:pt x="9889" y="634"/>
                  </a:lnTo>
                  <a:lnTo>
                    <a:pt x="9840" y="488"/>
                  </a:lnTo>
                  <a:lnTo>
                    <a:pt x="9743" y="342"/>
                  </a:lnTo>
                  <a:lnTo>
                    <a:pt x="9645" y="244"/>
                  </a:lnTo>
                  <a:lnTo>
                    <a:pt x="9499" y="147"/>
                  </a:lnTo>
                  <a:lnTo>
                    <a:pt x="9378" y="74"/>
                  </a:lnTo>
                  <a:lnTo>
                    <a:pt x="9231" y="25"/>
                  </a:lnTo>
                  <a:lnTo>
                    <a:pt x="9061" y="1"/>
                  </a:lnTo>
                  <a:lnTo>
                    <a:pt x="7892" y="1"/>
                  </a:lnTo>
                  <a:lnTo>
                    <a:pt x="7892" y="1"/>
                  </a:lnTo>
                  <a:lnTo>
                    <a:pt x="7721" y="25"/>
                  </a:lnTo>
                  <a:lnTo>
                    <a:pt x="7575" y="74"/>
                  </a:lnTo>
                  <a:lnTo>
                    <a:pt x="7453" y="147"/>
                  </a:lnTo>
                  <a:lnTo>
                    <a:pt x="7307" y="244"/>
                  </a:lnTo>
                  <a:lnTo>
                    <a:pt x="7210" y="342"/>
                  </a:lnTo>
                  <a:lnTo>
                    <a:pt x="7112" y="488"/>
                  </a:lnTo>
                  <a:lnTo>
                    <a:pt x="7064" y="634"/>
                  </a:lnTo>
                  <a:lnTo>
                    <a:pt x="7015" y="780"/>
                  </a:lnTo>
                  <a:lnTo>
                    <a:pt x="6820" y="2534"/>
                  </a:lnTo>
                  <a:lnTo>
                    <a:pt x="6820" y="2534"/>
                  </a:lnTo>
                  <a:lnTo>
                    <a:pt x="6479" y="2631"/>
                  </a:lnTo>
                  <a:lnTo>
                    <a:pt x="6114" y="2777"/>
                  </a:lnTo>
                  <a:lnTo>
                    <a:pt x="5773" y="2923"/>
                  </a:lnTo>
                  <a:lnTo>
                    <a:pt x="5432" y="3094"/>
                  </a:lnTo>
                  <a:lnTo>
                    <a:pt x="4068" y="2022"/>
                  </a:lnTo>
                  <a:lnTo>
                    <a:pt x="4068" y="2022"/>
                  </a:lnTo>
                  <a:lnTo>
                    <a:pt x="3922" y="1925"/>
                  </a:lnTo>
                  <a:lnTo>
                    <a:pt x="3776" y="1876"/>
                  </a:lnTo>
                  <a:lnTo>
                    <a:pt x="3630" y="1827"/>
                  </a:lnTo>
                  <a:lnTo>
                    <a:pt x="3484" y="1827"/>
                  </a:lnTo>
                  <a:lnTo>
                    <a:pt x="3313" y="1852"/>
                  </a:lnTo>
                  <a:lnTo>
                    <a:pt x="3167" y="1901"/>
                  </a:lnTo>
                  <a:lnTo>
                    <a:pt x="3021" y="1974"/>
                  </a:lnTo>
                  <a:lnTo>
                    <a:pt x="2899" y="2071"/>
                  </a:lnTo>
                  <a:lnTo>
                    <a:pt x="2071" y="2899"/>
                  </a:lnTo>
                  <a:lnTo>
                    <a:pt x="2071" y="2899"/>
                  </a:lnTo>
                  <a:lnTo>
                    <a:pt x="1974" y="3021"/>
                  </a:lnTo>
                  <a:lnTo>
                    <a:pt x="1901" y="3167"/>
                  </a:lnTo>
                  <a:lnTo>
                    <a:pt x="1852" y="3313"/>
                  </a:lnTo>
                  <a:lnTo>
                    <a:pt x="1827" y="3484"/>
                  </a:lnTo>
                  <a:lnTo>
                    <a:pt x="1827" y="3630"/>
                  </a:lnTo>
                  <a:lnTo>
                    <a:pt x="1876" y="3776"/>
                  </a:lnTo>
                  <a:lnTo>
                    <a:pt x="1925" y="3922"/>
                  </a:lnTo>
                  <a:lnTo>
                    <a:pt x="2022" y="4068"/>
                  </a:lnTo>
                  <a:lnTo>
                    <a:pt x="3094" y="5432"/>
                  </a:lnTo>
                  <a:lnTo>
                    <a:pt x="3094" y="5432"/>
                  </a:lnTo>
                  <a:lnTo>
                    <a:pt x="2923" y="5773"/>
                  </a:lnTo>
                  <a:lnTo>
                    <a:pt x="2777" y="6114"/>
                  </a:lnTo>
                  <a:lnTo>
                    <a:pt x="2631" y="6479"/>
                  </a:lnTo>
                  <a:lnTo>
                    <a:pt x="2534" y="6820"/>
                  </a:lnTo>
                  <a:lnTo>
                    <a:pt x="780" y="7015"/>
                  </a:lnTo>
                  <a:lnTo>
                    <a:pt x="780" y="7015"/>
                  </a:lnTo>
                  <a:lnTo>
                    <a:pt x="634" y="7064"/>
                  </a:lnTo>
                  <a:lnTo>
                    <a:pt x="488" y="7112"/>
                  </a:lnTo>
                  <a:lnTo>
                    <a:pt x="342" y="7210"/>
                  </a:lnTo>
                  <a:lnTo>
                    <a:pt x="244" y="7307"/>
                  </a:lnTo>
                  <a:lnTo>
                    <a:pt x="147" y="7453"/>
                  </a:lnTo>
                  <a:lnTo>
                    <a:pt x="74" y="7575"/>
                  </a:lnTo>
                  <a:lnTo>
                    <a:pt x="25" y="7721"/>
                  </a:lnTo>
                  <a:lnTo>
                    <a:pt x="1" y="7892"/>
                  </a:lnTo>
                  <a:lnTo>
                    <a:pt x="1" y="9061"/>
                  </a:lnTo>
                  <a:lnTo>
                    <a:pt x="1" y="9061"/>
                  </a:lnTo>
                  <a:lnTo>
                    <a:pt x="25" y="9231"/>
                  </a:lnTo>
                  <a:lnTo>
                    <a:pt x="74" y="9377"/>
                  </a:lnTo>
                  <a:lnTo>
                    <a:pt x="147" y="9499"/>
                  </a:lnTo>
                  <a:lnTo>
                    <a:pt x="244" y="9645"/>
                  </a:lnTo>
                  <a:lnTo>
                    <a:pt x="342" y="9743"/>
                  </a:lnTo>
                  <a:lnTo>
                    <a:pt x="488" y="9840"/>
                  </a:lnTo>
                  <a:lnTo>
                    <a:pt x="634" y="9889"/>
                  </a:lnTo>
                  <a:lnTo>
                    <a:pt x="780" y="9938"/>
                  </a:lnTo>
                  <a:lnTo>
                    <a:pt x="2534" y="10132"/>
                  </a:lnTo>
                  <a:lnTo>
                    <a:pt x="2534" y="10132"/>
                  </a:lnTo>
                  <a:lnTo>
                    <a:pt x="2631" y="10473"/>
                  </a:lnTo>
                  <a:lnTo>
                    <a:pt x="2777" y="10839"/>
                  </a:lnTo>
                  <a:lnTo>
                    <a:pt x="2923" y="11180"/>
                  </a:lnTo>
                  <a:lnTo>
                    <a:pt x="3094" y="11521"/>
                  </a:lnTo>
                  <a:lnTo>
                    <a:pt x="2022" y="12885"/>
                  </a:lnTo>
                  <a:lnTo>
                    <a:pt x="2022" y="12885"/>
                  </a:lnTo>
                  <a:lnTo>
                    <a:pt x="1925" y="13031"/>
                  </a:lnTo>
                  <a:lnTo>
                    <a:pt x="1876" y="13177"/>
                  </a:lnTo>
                  <a:lnTo>
                    <a:pt x="1827" y="13323"/>
                  </a:lnTo>
                  <a:lnTo>
                    <a:pt x="1827" y="13469"/>
                  </a:lnTo>
                  <a:lnTo>
                    <a:pt x="1852" y="13640"/>
                  </a:lnTo>
                  <a:lnTo>
                    <a:pt x="1901" y="13786"/>
                  </a:lnTo>
                  <a:lnTo>
                    <a:pt x="1974" y="13932"/>
                  </a:lnTo>
                  <a:lnTo>
                    <a:pt x="2071" y="14054"/>
                  </a:lnTo>
                  <a:lnTo>
                    <a:pt x="2899" y="14882"/>
                  </a:lnTo>
                  <a:lnTo>
                    <a:pt x="2899" y="14882"/>
                  </a:lnTo>
                  <a:lnTo>
                    <a:pt x="3021" y="14979"/>
                  </a:lnTo>
                  <a:lnTo>
                    <a:pt x="3167" y="15052"/>
                  </a:lnTo>
                  <a:lnTo>
                    <a:pt x="3313" y="15101"/>
                  </a:lnTo>
                  <a:lnTo>
                    <a:pt x="3484" y="15125"/>
                  </a:lnTo>
                  <a:lnTo>
                    <a:pt x="3630" y="15125"/>
                  </a:lnTo>
                  <a:lnTo>
                    <a:pt x="3776" y="15077"/>
                  </a:lnTo>
                  <a:lnTo>
                    <a:pt x="3922" y="15028"/>
                  </a:lnTo>
                  <a:lnTo>
                    <a:pt x="4068" y="14955"/>
                  </a:lnTo>
                  <a:lnTo>
                    <a:pt x="5432" y="13859"/>
                  </a:lnTo>
                  <a:lnTo>
                    <a:pt x="5432" y="13859"/>
                  </a:lnTo>
                  <a:lnTo>
                    <a:pt x="5773" y="14029"/>
                  </a:lnTo>
                  <a:lnTo>
                    <a:pt x="6114" y="14175"/>
                  </a:lnTo>
                  <a:lnTo>
                    <a:pt x="6479" y="14322"/>
                  </a:lnTo>
                  <a:lnTo>
                    <a:pt x="6820" y="14419"/>
                  </a:lnTo>
                  <a:lnTo>
                    <a:pt x="7015" y="16173"/>
                  </a:lnTo>
                  <a:lnTo>
                    <a:pt x="7015" y="16173"/>
                  </a:lnTo>
                  <a:lnTo>
                    <a:pt x="7064" y="16319"/>
                  </a:lnTo>
                  <a:lnTo>
                    <a:pt x="7112" y="16465"/>
                  </a:lnTo>
                  <a:lnTo>
                    <a:pt x="7210" y="16611"/>
                  </a:lnTo>
                  <a:lnTo>
                    <a:pt x="7307" y="16708"/>
                  </a:lnTo>
                  <a:lnTo>
                    <a:pt x="7453" y="16806"/>
                  </a:lnTo>
                  <a:lnTo>
                    <a:pt x="7575" y="16879"/>
                  </a:lnTo>
                  <a:lnTo>
                    <a:pt x="7721" y="16928"/>
                  </a:lnTo>
                  <a:lnTo>
                    <a:pt x="7892" y="16952"/>
                  </a:lnTo>
                  <a:lnTo>
                    <a:pt x="9061" y="16952"/>
                  </a:lnTo>
                  <a:lnTo>
                    <a:pt x="9061" y="16952"/>
                  </a:lnTo>
                  <a:lnTo>
                    <a:pt x="9231" y="16928"/>
                  </a:lnTo>
                  <a:lnTo>
                    <a:pt x="9378" y="16879"/>
                  </a:lnTo>
                  <a:lnTo>
                    <a:pt x="9499" y="16806"/>
                  </a:lnTo>
                  <a:lnTo>
                    <a:pt x="9645" y="16708"/>
                  </a:lnTo>
                  <a:lnTo>
                    <a:pt x="9743" y="16611"/>
                  </a:lnTo>
                  <a:lnTo>
                    <a:pt x="9840" y="16465"/>
                  </a:lnTo>
                  <a:lnTo>
                    <a:pt x="9889" y="16319"/>
                  </a:lnTo>
                  <a:lnTo>
                    <a:pt x="9938" y="16173"/>
                  </a:lnTo>
                  <a:lnTo>
                    <a:pt x="10133" y="14419"/>
                  </a:lnTo>
                  <a:lnTo>
                    <a:pt x="10133" y="14419"/>
                  </a:lnTo>
                  <a:lnTo>
                    <a:pt x="10473" y="14322"/>
                  </a:lnTo>
                  <a:lnTo>
                    <a:pt x="10839" y="14175"/>
                  </a:lnTo>
                  <a:lnTo>
                    <a:pt x="11180" y="14029"/>
                  </a:lnTo>
                  <a:lnTo>
                    <a:pt x="11521" y="13859"/>
                  </a:lnTo>
                  <a:lnTo>
                    <a:pt x="12885" y="14955"/>
                  </a:lnTo>
                  <a:lnTo>
                    <a:pt x="12885" y="14955"/>
                  </a:lnTo>
                  <a:lnTo>
                    <a:pt x="13031" y="15028"/>
                  </a:lnTo>
                  <a:lnTo>
                    <a:pt x="13177" y="15077"/>
                  </a:lnTo>
                  <a:lnTo>
                    <a:pt x="13323" y="15125"/>
                  </a:lnTo>
                  <a:lnTo>
                    <a:pt x="13469" y="15125"/>
                  </a:lnTo>
                  <a:lnTo>
                    <a:pt x="13640" y="15101"/>
                  </a:lnTo>
                  <a:lnTo>
                    <a:pt x="13786" y="15052"/>
                  </a:lnTo>
                  <a:lnTo>
                    <a:pt x="13932" y="14979"/>
                  </a:lnTo>
                  <a:lnTo>
                    <a:pt x="14054" y="14882"/>
                  </a:lnTo>
                  <a:lnTo>
                    <a:pt x="14882" y="14054"/>
                  </a:lnTo>
                  <a:lnTo>
                    <a:pt x="14882" y="14054"/>
                  </a:lnTo>
                  <a:lnTo>
                    <a:pt x="14979" y="13932"/>
                  </a:lnTo>
                  <a:lnTo>
                    <a:pt x="15052" y="13786"/>
                  </a:lnTo>
                  <a:lnTo>
                    <a:pt x="15101" y="13640"/>
                  </a:lnTo>
                  <a:lnTo>
                    <a:pt x="15125" y="13469"/>
                  </a:lnTo>
                  <a:lnTo>
                    <a:pt x="15125" y="13323"/>
                  </a:lnTo>
                  <a:lnTo>
                    <a:pt x="15077" y="13177"/>
                  </a:lnTo>
                  <a:lnTo>
                    <a:pt x="15028" y="13031"/>
                  </a:lnTo>
                  <a:lnTo>
                    <a:pt x="14955" y="12885"/>
                  </a:lnTo>
                  <a:lnTo>
                    <a:pt x="13859" y="11521"/>
                  </a:lnTo>
                  <a:lnTo>
                    <a:pt x="13859" y="11521"/>
                  </a:lnTo>
                  <a:lnTo>
                    <a:pt x="14029" y="11180"/>
                  </a:lnTo>
                  <a:lnTo>
                    <a:pt x="14175" y="10839"/>
                  </a:lnTo>
                  <a:lnTo>
                    <a:pt x="14322" y="10473"/>
                  </a:lnTo>
                  <a:lnTo>
                    <a:pt x="14419" y="10132"/>
                  </a:lnTo>
                  <a:lnTo>
                    <a:pt x="16173" y="9938"/>
                  </a:lnTo>
                  <a:lnTo>
                    <a:pt x="16173" y="9938"/>
                  </a:lnTo>
                  <a:lnTo>
                    <a:pt x="16319" y="9889"/>
                  </a:lnTo>
                  <a:lnTo>
                    <a:pt x="16465" y="9840"/>
                  </a:lnTo>
                  <a:lnTo>
                    <a:pt x="16611" y="9743"/>
                  </a:lnTo>
                  <a:lnTo>
                    <a:pt x="16708" y="9645"/>
                  </a:lnTo>
                  <a:lnTo>
                    <a:pt x="16806" y="9499"/>
                  </a:lnTo>
                  <a:lnTo>
                    <a:pt x="16879" y="9377"/>
                  </a:lnTo>
                  <a:lnTo>
                    <a:pt x="16928" y="9231"/>
                  </a:lnTo>
                  <a:lnTo>
                    <a:pt x="16952" y="9061"/>
                  </a:lnTo>
                  <a:lnTo>
                    <a:pt x="16952" y="7892"/>
                  </a:lnTo>
                  <a:lnTo>
                    <a:pt x="16952" y="7892"/>
                  </a:lnTo>
                  <a:lnTo>
                    <a:pt x="16928" y="7721"/>
                  </a:lnTo>
                  <a:lnTo>
                    <a:pt x="16879" y="7575"/>
                  </a:lnTo>
                  <a:lnTo>
                    <a:pt x="16806" y="7453"/>
                  </a:lnTo>
                  <a:lnTo>
                    <a:pt x="16708" y="7307"/>
                  </a:lnTo>
                  <a:lnTo>
                    <a:pt x="16611" y="7210"/>
                  </a:lnTo>
                  <a:lnTo>
                    <a:pt x="16465" y="7112"/>
                  </a:lnTo>
                  <a:lnTo>
                    <a:pt x="16319" y="7064"/>
                  </a:lnTo>
                  <a:lnTo>
                    <a:pt x="16173" y="7015"/>
                  </a:lnTo>
                  <a:lnTo>
                    <a:pt x="16173" y="7015"/>
                  </a:lnTo>
                  <a:close/>
                  <a:moveTo>
                    <a:pt x="10425" y="10425"/>
                  </a:moveTo>
                  <a:lnTo>
                    <a:pt x="10425" y="10425"/>
                  </a:lnTo>
                  <a:lnTo>
                    <a:pt x="10206" y="10620"/>
                  </a:lnTo>
                  <a:lnTo>
                    <a:pt x="9986" y="10766"/>
                  </a:lnTo>
                  <a:lnTo>
                    <a:pt x="9767" y="10912"/>
                  </a:lnTo>
                  <a:lnTo>
                    <a:pt x="9524" y="11034"/>
                  </a:lnTo>
                  <a:lnTo>
                    <a:pt x="9256" y="11107"/>
                  </a:lnTo>
                  <a:lnTo>
                    <a:pt x="9012" y="11180"/>
                  </a:lnTo>
                  <a:lnTo>
                    <a:pt x="8744" y="11228"/>
                  </a:lnTo>
                  <a:lnTo>
                    <a:pt x="8476" y="11228"/>
                  </a:lnTo>
                  <a:lnTo>
                    <a:pt x="8208" y="11228"/>
                  </a:lnTo>
                  <a:lnTo>
                    <a:pt x="7941" y="11180"/>
                  </a:lnTo>
                  <a:lnTo>
                    <a:pt x="7697" y="11107"/>
                  </a:lnTo>
                  <a:lnTo>
                    <a:pt x="7429" y="11034"/>
                  </a:lnTo>
                  <a:lnTo>
                    <a:pt x="7186" y="10912"/>
                  </a:lnTo>
                  <a:lnTo>
                    <a:pt x="6966" y="10766"/>
                  </a:lnTo>
                  <a:lnTo>
                    <a:pt x="6747" y="10620"/>
                  </a:lnTo>
                  <a:lnTo>
                    <a:pt x="6528" y="10425"/>
                  </a:lnTo>
                  <a:lnTo>
                    <a:pt x="6528" y="10425"/>
                  </a:lnTo>
                  <a:lnTo>
                    <a:pt x="6333" y="10206"/>
                  </a:lnTo>
                  <a:lnTo>
                    <a:pt x="6187" y="9986"/>
                  </a:lnTo>
                  <a:lnTo>
                    <a:pt x="6041" y="9767"/>
                  </a:lnTo>
                  <a:lnTo>
                    <a:pt x="5919" y="9524"/>
                  </a:lnTo>
                  <a:lnTo>
                    <a:pt x="5846" y="9256"/>
                  </a:lnTo>
                  <a:lnTo>
                    <a:pt x="5773" y="9012"/>
                  </a:lnTo>
                  <a:lnTo>
                    <a:pt x="5724" y="8744"/>
                  </a:lnTo>
                  <a:lnTo>
                    <a:pt x="5724" y="8476"/>
                  </a:lnTo>
                  <a:lnTo>
                    <a:pt x="5724" y="8208"/>
                  </a:lnTo>
                  <a:lnTo>
                    <a:pt x="5773" y="7941"/>
                  </a:lnTo>
                  <a:lnTo>
                    <a:pt x="5846" y="7697"/>
                  </a:lnTo>
                  <a:lnTo>
                    <a:pt x="5919" y="7429"/>
                  </a:lnTo>
                  <a:lnTo>
                    <a:pt x="6041" y="7186"/>
                  </a:lnTo>
                  <a:lnTo>
                    <a:pt x="6187" y="6966"/>
                  </a:lnTo>
                  <a:lnTo>
                    <a:pt x="6333" y="6747"/>
                  </a:lnTo>
                  <a:lnTo>
                    <a:pt x="6528" y="6528"/>
                  </a:lnTo>
                  <a:lnTo>
                    <a:pt x="6528" y="6528"/>
                  </a:lnTo>
                  <a:lnTo>
                    <a:pt x="6747" y="6333"/>
                  </a:lnTo>
                  <a:lnTo>
                    <a:pt x="6966" y="6187"/>
                  </a:lnTo>
                  <a:lnTo>
                    <a:pt x="7186" y="6041"/>
                  </a:lnTo>
                  <a:lnTo>
                    <a:pt x="7429" y="5919"/>
                  </a:lnTo>
                  <a:lnTo>
                    <a:pt x="7697" y="5846"/>
                  </a:lnTo>
                  <a:lnTo>
                    <a:pt x="7941" y="5773"/>
                  </a:lnTo>
                  <a:lnTo>
                    <a:pt x="8208" y="5724"/>
                  </a:lnTo>
                  <a:lnTo>
                    <a:pt x="8476" y="5724"/>
                  </a:lnTo>
                  <a:lnTo>
                    <a:pt x="8744" y="5724"/>
                  </a:lnTo>
                  <a:lnTo>
                    <a:pt x="9012" y="5773"/>
                  </a:lnTo>
                  <a:lnTo>
                    <a:pt x="9256" y="5846"/>
                  </a:lnTo>
                  <a:lnTo>
                    <a:pt x="9524" y="5919"/>
                  </a:lnTo>
                  <a:lnTo>
                    <a:pt x="9767" y="6041"/>
                  </a:lnTo>
                  <a:lnTo>
                    <a:pt x="9986" y="6187"/>
                  </a:lnTo>
                  <a:lnTo>
                    <a:pt x="10206" y="6333"/>
                  </a:lnTo>
                  <a:lnTo>
                    <a:pt x="10425" y="6528"/>
                  </a:lnTo>
                  <a:lnTo>
                    <a:pt x="10425" y="6528"/>
                  </a:lnTo>
                  <a:lnTo>
                    <a:pt x="10620" y="6747"/>
                  </a:lnTo>
                  <a:lnTo>
                    <a:pt x="10766" y="6966"/>
                  </a:lnTo>
                  <a:lnTo>
                    <a:pt x="10912" y="7186"/>
                  </a:lnTo>
                  <a:lnTo>
                    <a:pt x="11034" y="7429"/>
                  </a:lnTo>
                  <a:lnTo>
                    <a:pt x="11107" y="7697"/>
                  </a:lnTo>
                  <a:lnTo>
                    <a:pt x="11180" y="7941"/>
                  </a:lnTo>
                  <a:lnTo>
                    <a:pt x="11228" y="8208"/>
                  </a:lnTo>
                  <a:lnTo>
                    <a:pt x="11228" y="8476"/>
                  </a:lnTo>
                  <a:lnTo>
                    <a:pt x="11228" y="8744"/>
                  </a:lnTo>
                  <a:lnTo>
                    <a:pt x="11180" y="9012"/>
                  </a:lnTo>
                  <a:lnTo>
                    <a:pt x="11107" y="9256"/>
                  </a:lnTo>
                  <a:lnTo>
                    <a:pt x="11034" y="9524"/>
                  </a:lnTo>
                  <a:lnTo>
                    <a:pt x="10912" y="9767"/>
                  </a:lnTo>
                  <a:lnTo>
                    <a:pt x="10766" y="9986"/>
                  </a:lnTo>
                  <a:lnTo>
                    <a:pt x="10620" y="10206"/>
                  </a:lnTo>
                  <a:lnTo>
                    <a:pt x="10425" y="10425"/>
                  </a:lnTo>
                  <a:lnTo>
                    <a:pt x="10425" y="1042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Ellipszis 13">
            <a:extLst>
              <a:ext uri="{FF2B5EF4-FFF2-40B4-BE49-F238E27FC236}">
                <a16:creationId xmlns:a16="http://schemas.microsoft.com/office/drawing/2014/main" id="{C513B9E4-6930-42FA-9BBA-CA234EDC8C2A}"/>
              </a:ext>
            </a:extLst>
          </p:cNvPr>
          <p:cNvSpPr/>
          <p:nvPr/>
        </p:nvSpPr>
        <p:spPr>
          <a:xfrm>
            <a:off x="219600" y="1552099"/>
            <a:ext cx="1072800" cy="1104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Shape 469">
            <a:extLst>
              <a:ext uri="{FF2B5EF4-FFF2-40B4-BE49-F238E27FC236}">
                <a16:creationId xmlns:a16="http://schemas.microsoft.com/office/drawing/2014/main" id="{E8FF8F90-7EF5-4016-959C-6D8D4746E021}"/>
              </a:ext>
            </a:extLst>
          </p:cNvPr>
          <p:cNvSpPr/>
          <p:nvPr/>
        </p:nvSpPr>
        <p:spPr>
          <a:xfrm>
            <a:off x="451309" y="1809012"/>
            <a:ext cx="605234" cy="59037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38100" cap="rnd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72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543" y="773557"/>
            <a:ext cx="7595676" cy="709800"/>
          </a:xfrm>
        </p:spPr>
        <p:txBody>
          <a:bodyPr/>
          <a:lstStyle/>
          <a:p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Ponthalmazregisztráció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36948" y="1552099"/>
                <a:ext cx="8087452" cy="5182997"/>
              </a:xfrm>
            </p:spPr>
            <p:txBody>
              <a:bodyPr/>
              <a:lstStyle/>
              <a:p>
                <a:pPr marL="717550" indent="-265113" algn="just">
                  <a:spcAft>
                    <a:spcPts val="1200"/>
                  </a:spcAft>
                </a:pPr>
                <a:r>
                  <a:rPr lang="hu-HU" sz="2000" dirty="0">
                    <a:solidFill>
                      <a:schemeClr val="bg1"/>
                    </a:solidFill>
                  </a:rPr>
                  <a:t>A </a:t>
                </a:r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cél</a:t>
                </a:r>
                <a:r>
                  <a:rPr lang="hu-H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sz="2000" dirty="0">
                    <a:solidFill>
                      <a:schemeClr val="bg1"/>
                    </a:solidFill>
                  </a:rPr>
                  <a:t> és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sz="2000" dirty="0">
                    <a:solidFill>
                      <a:schemeClr val="bg1"/>
                    </a:solidFill>
                  </a:rPr>
                  <a:t> 2D-s ponthalmazok közti </a:t>
                </a:r>
                <a:r>
                  <a:rPr lang="hu-HU" sz="2000" dirty="0" err="1">
                    <a:solidFill>
                      <a:schemeClr val="bg1"/>
                    </a:solidFill>
                  </a:rPr>
                  <a:t>affin</a:t>
                </a:r>
                <a:r>
                  <a:rPr lang="hu-HU" sz="2000" dirty="0">
                    <a:solidFill>
                      <a:schemeClr val="bg1"/>
                    </a:solidFill>
                  </a:rPr>
                  <a:t> transzformáció paramétereinek meghatározása</a:t>
                </a:r>
              </a:p>
              <a:p>
                <a:pPr marL="717550" indent="-265113" algn="just"/>
                <a:r>
                  <a:rPr lang="hu-HU" sz="2000" dirty="0">
                    <a:solidFill>
                      <a:schemeClr val="bg1"/>
                    </a:solidFill>
                  </a:rPr>
                  <a:t>A </a:t>
                </a:r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módszer</a:t>
                </a:r>
                <a:r>
                  <a:rPr lang="hu-HU" sz="2000" dirty="0">
                    <a:solidFill>
                      <a:schemeClr val="bg1"/>
                    </a:solidFill>
                  </a:rPr>
                  <a:t> négyzetes különbségek összegéből kapott hibafüggvényének  minimalizálása: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hu-H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hu-H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hu-H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𝑠𝑅</m:t>
                                  </m:r>
                                  <m:sSub>
                                    <m:sSubPr>
                                      <m:ctrlPr>
                                        <a:rPr lang="hu-H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hu-H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sz="20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Eltolás</a:t>
                </a:r>
                <a:r>
                  <a:rPr lang="hu-HU" sz="2000" dirty="0">
                    <a:solidFill>
                      <a:schemeClr val="bg1"/>
                    </a:solidFill>
                  </a:rPr>
                  <a:t>: a két ponthalmaz súlypontja közti vektor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u-HU" sz="2000" dirty="0">
                    <a:solidFill>
                      <a:schemeClr val="bg1"/>
                    </a:solidFill>
                  </a:rPr>
                  <a:t>A súlypontokat az origóba visszük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Forgatás: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hu-H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hu-H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hu-HU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hu-HU" sz="2000" dirty="0">
                    <a:solidFill>
                      <a:schemeClr val="bg1"/>
                    </a:solidFill>
                  </a:rPr>
                  <a:t>mátrix felbontása SVD-vel →</a:t>
                </a:r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hu-H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hu-H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hu-H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hu-HU" sz="20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Skálázás: </a:t>
                </a:r>
                <a:r>
                  <a:rPr lang="hu-HU" sz="2000" dirty="0">
                    <a:solidFill>
                      <a:schemeClr val="bg1"/>
                    </a:solidFill>
                  </a:rPr>
                  <a:t>A forgatás ismeretében </a:t>
                </a:r>
                <a14:m>
                  <m:oMath xmlns:m="http://schemas.openxmlformats.org/officeDocument/2006/math">
                    <m:r>
                      <a:rPr lang="hu-H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hu-H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u-H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hu-H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hu-H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hu-H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hu-HU" sz="2400" dirty="0">
                    <a:solidFill>
                      <a:schemeClr val="bg1"/>
                    </a:solidFill>
                  </a:rPr>
                  <a:t> </a:t>
                </a:r>
                <a:endParaRPr lang="hu-HU" sz="24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36948" y="1552099"/>
                <a:ext cx="8087452" cy="5182997"/>
              </a:xfrm>
              <a:blipFill>
                <a:blip r:embed="rId3"/>
                <a:stretch>
                  <a:fillRect r="-82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C890F31F-6403-4C46-BA49-50E4ADCB103C}"/>
              </a:ext>
            </a:extLst>
          </p:cNvPr>
          <p:cNvGrpSpPr/>
          <p:nvPr/>
        </p:nvGrpSpPr>
        <p:grpSpPr>
          <a:xfrm>
            <a:off x="219600" y="1552100"/>
            <a:ext cx="1072800" cy="1104200"/>
            <a:chOff x="219600" y="1552100"/>
            <a:chExt cx="1072800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219600" y="1552100"/>
              <a:ext cx="1072800" cy="1104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1" name="Shape 469">
              <a:extLst>
                <a:ext uri="{FF2B5EF4-FFF2-40B4-BE49-F238E27FC236}">
                  <a16:creationId xmlns:a16="http://schemas.microsoft.com/office/drawing/2014/main" id="{637C443D-CD54-4F3C-B14A-EC2AB18A206F}"/>
                </a:ext>
              </a:extLst>
            </p:cNvPr>
            <p:cNvSpPr/>
            <p:nvPr/>
          </p:nvSpPr>
          <p:spPr>
            <a:xfrm>
              <a:off x="451309" y="1809013"/>
              <a:ext cx="605234" cy="590373"/>
            </a:xfrm>
            <a:custGeom>
              <a:avLst/>
              <a:gdLst/>
              <a:ahLst/>
              <a:cxnLst/>
              <a:rect l="0" t="0" r="0" b="0"/>
              <a:pathLst>
                <a:path w="16952" h="16952" fill="none" extrusionOk="0">
                  <a:moveTo>
                    <a:pt x="16173" y="7015"/>
                  </a:moveTo>
                  <a:lnTo>
                    <a:pt x="14419" y="6820"/>
                  </a:lnTo>
                  <a:lnTo>
                    <a:pt x="14419" y="6820"/>
                  </a:lnTo>
                  <a:lnTo>
                    <a:pt x="14322" y="6479"/>
                  </a:lnTo>
                  <a:lnTo>
                    <a:pt x="14175" y="6114"/>
                  </a:lnTo>
                  <a:lnTo>
                    <a:pt x="14029" y="5773"/>
                  </a:lnTo>
                  <a:lnTo>
                    <a:pt x="13859" y="5432"/>
                  </a:lnTo>
                  <a:lnTo>
                    <a:pt x="14955" y="4068"/>
                  </a:lnTo>
                  <a:lnTo>
                    <a:pt x="14955" y="4068"/>
                  </a:lnTo>
                  <a:lnTo>
                    <a:pt x="15028" y="3922"/>
                  </a:lnTo>
                  <a:lnTo>
                    <a:pt x="15077" y="3776"/>
                  </a:lnTo>
                  <a:lnTo>
                    <a:pt x="15125" y="3630"/>
                  </a:lnTo>
                  <a:lnTo>
                    <a:pt x="15125" y="3484"/>
                  </a:lnTo>
                  <a:lnTo>
                    <a:pt x="15101" y="3313"/>
                  </a:lnTo>
                  <a:lnTo>
                    <a:pt x="15052" y="3167"/>
                  </a:lnTo>
                  <a:lnTo>
                    <a:pt x="14979" y="3021"/>
                  </a:lnTo>
                  <a:lnTo>
                    <a:pt x="14882" y="2899"/>
                  </a:lnTo>
                  <a:lnTo>
                    <a:pt x="14054" y="2071"/>
                  </a:lnTo>
                  <a:lnTo>
                    <a:pt x="14054" y="2071"/>
                  </a:lnTo>
                  <a:lnTo>
                    <a:pt x="13932" y="1974"/>
                  </a:lnTo>
                  <a:lnTo>
                    <a:pt x="13786" y="1901"/>
                  </a:lnTo>
                  <a:lnTo>
                    <a:pt x="13640" y="1852"/>
                  </a:lnTo>
                  <a:lnTo>
                    <a:pt x="13469" y="1827"/>
                  </a:lnTo>
                  <a:lnTo>
                    <a:pt x="13323" y="1827"/>
                  </a:lnTo>
                  <a:lnTo>
                    <a:pt x="13177" y="1876"/>
                  </a:lnTo>
                  <a:lnTo>
                    <a:pt x="13031" y="1925"/>
                  </a:lnTo>
                  <a:lnTo>
                    <a:pt x="12885" y="2022"/>
                  </a:lnTo>
                  <a:lnTo>
                    <a:pt x="11521" y="3094"/>
                  </a:lnTo>
                  <a:lnTo>
                    <a:pt x="11521" y="3094"/>
                  </a:lnTo>
                  <a:lnTo>
                    <a:pt x="11180" y="2923"/>
                  </a:lnTo>
                  <a:lnTo>
                    <a:pt x="10839" y="2777"/>
                  </a:lnTo>
                  <a:lnTo>
                    <a:pt x="10473" y="2631"/>
                  </a:lnTo>
                  <a:lnTo>
                    <a:pt x="10133" y="2534"/>
                  </a:lnTo>
                  <a:lnTo>
                    <a:pt x="9938" y="780"/>
                  </a:lnTo>
                  <a:lnTo>
                    <a:pt x="9938" y="780"/>
                  </a:lnTo>
                  <a:lnTo>
                    <a:pt x="9889" y="634"/>
                  </a:lnTo>
                  <a:lnTo>
                    <a:pt x="9840" y="488"/>
                  </a:lnTo>
                  <a:lnTo>
                    <a:pt x="9743" y="342"/>
                  </a:lnTo>
                  <a:lnTo>
                    <a:pt x="9645" y="244"/>
                  </a:lnTo>
                  <a:lnTo>
                    <a:pt x="9499" y="147"/>
                  </a:lnTo>
                  <a:lnTo>
                    <a:pt x="9378" y="74"/>
                  </a:lnTo>
                  <a:lnTo>
                    <a:pt x="9231" y="25"/>
                  </a:lnTo>
                  <a:lnTo>
                    <a:pt x="9061" y="1"/>
                  </a:lnTo>
                  <a:lnTo>
                    <a:pt x="7892" y="1"/>
                  </a:lnTo>
                  <a:lnTo>
                    <a:pt x="7892" y="1"/>
                  </a:lnTo>
                  <a:lnTo>
                    <a:pt x="7721" y="25"/>
                  </a:lnTo>
                  <a:lnTo>
                    <a:pt x="7575" y="74"/>
                  </a:lnTo>
                  <a:lnTo>
                    <a:pt x="7453" y="147"/>
                  </a:lnTo>
                  <a:lnTo>
                    <a:pt x="7307" y="244"/>
                  </a:lnTo>
                  <a:lnTo>
                    <a:pt x="7210" y="342"/>
                  </a:lnTo>
                  <a:lnTo>
                    <a:pt x="7112" y="488"/>
                  </a:lnTo>
                  <a:lnTo>
                    <a:pt x="7064" y="634"/>
                  </a:lnTo>
                  <a:lnTo>
                    <a:pt x="7015" y="780"/>
                  </a:lnTo>
                  <a:lnTo>
                    <a:pt x="6820" y="2534"/>
                  </a:lnTo>
                  <a:lnTo>
                    <a:pt x="6820" y="2534"/>
                  </a:lnTo>
                  <a:lnTo>
                    <a:pt x="6479" y="2631"/>
                  </a:lnTo>
                  <a:lnTo>
                    <a:pt x="6114" y="2777"/>
                  </a:lnTo>
                  <a:lnTo>
                    <a:pt x="5773" y="2923"/>
                  </a:lnTo>
                  <a:lnTo>
                    <a:pt x="5432" y="3094"/>
                  </a:lnTo>
                  <a:lnTo>
                    <a:pt x="4068" y="2022"/>
                  </a:lnTo>
                  <a:lnTo>
                    <a:pt x="4068" y="2022"/>
                  </a:lnTo>
                  <a:lnTo>
                    <a:pt x="3922" y="1925"/>
                  </a:lnTo>
                  <a:lnTo>
                    <a:pt x="3776" y="1876"/>
                  </a:lnTo>
                  <a:lnTo>
                    <a:pt x="3630" y="1827"/>
                  </a:lnTo>
                  <a:lnTo>
                    <a:pt x="3484" y="1827"/>
                  </a:lnTo>
                  <a:lnTo>
                    <a:pt x="3313" y="1852"/>
                  </a:lnTo>
                  <a:lnTo>
                    <a:pt x="3167" y="1901"/>
                  </a:lnTo>
                  <a:lnTo>
                    <a:pt x="3021" y="1974"/>
                  </a:lnTo>
                  <a:lnTo>
                    <a:pt x="2899" y="2071"/>
                  </a:lnTo>
                  <a:lnTo>
                    <a:pt x="2071" y="2899"/>
                  </a:lnTo>
                  <a:lnTo>
                    <a:pt x="2071" y="2899"/>
                  </a:lnTo>
                  <a:lnTo>
                    <a:pt x="1974" y="3021"/>
                  </a:lnTo>
                  <a:lnTo>
                    <a:pt x="1901" y="3167"/>
                  </a:lnTo>
                  <a:lnTo>
                    <a:pt x="1852" y="3313"/>
                  </a:lnTo>
                  <a:lnTo>
                    <a:pt x="1827" y="3484"/>
                  </a:lnTo>
                  <a:lnTo>
                    <a:pt x="1827" y="3630"/>
                  </a:lnTo>
                  <a:lnTo>
                    <a:pt x="1876" y="3776"/>
                  </a:lnTo>
                  <a:lnTo>
                    <a:pt x="1925" y="3922"/>
                  </a:lnTo>
                  <a:lnTo>
                    <a:pt x="2022" y="4068"/>
                  </a:lnTo>
                  <a:lnTo>
                    <a:pt x="3094" y="5432"/>
                  </a:lnTo>
                  <a:lnTo>
                    <a:pt x="3094" y="5432"/>
                  </a:lnTo>
                  <a:lnTo>
                    <a:pt x="2923" y="5773"/>
                  </a:lnTo>
                  <a:lnTo>
                    <a:pt x="2777" y="6114"/>
                  </a:lnTo>
                  <a:lnTo>
                    <a:pt x="2631" y="6479"/>
                  </a:lnTo>
                  <a:lnTo>
                    <a:pt x="2534" y="6820"/>
                  </a:lnTo>
                  <a:lnTo>
                    <a:pt x="780" y="7015"/>
                  </a:lnTo>
                  <a:lnTo>
                    <a:pt x="780" y="7015"/>
                  </a:lnTo>
                  <a:lnTo>
                    <a:pt x="634" y="7064"/>
                  </a:lnTo>
                  <a:lnTo>
                    <a:pt x="488" y="7112"/>
                  </a:lnTo>
                  <a:lnTo>
                    <a:pt x="342" y="7210"/>
                  </a:lnTo>
                  <a:lnTo>
                    <a:pt x="244" y="7307"/>
                  </a:lnTo>
                  <a:lnTo>
                    <a:pt x="147" y="7453"/>
                  </a:lnTo>
                  <a:lnTo>
                    <a:pt x="74" y="7575"/>
                  </a:lnTo>
                  <a:lnTo>
                    <a:pt x="25" y="7721"/>
                  </a:lnTo>
                  <a:lnTo>
                    <a:pt x="1" y="7892"/>
                  </a:lnTo>
                  <a:lnTo>
                    <a:pt x="1" y="9061"/>
                  </a:lnTo>
                  <a:lnTo>
                    <a:pt x="1" y="9061"/>
                  </a:lnTo>
                  <a:lnTo>
                    <a:pt x="25" y="9231"/>
                  </a:lnTo>
                  <a:lnTo>
                    <a:pt x="74" y="9377"/>
                  </a:lnTo>
                  <a:lnTo>
                    <a:pt x="147" y="9499"/>
                  </a:lnTo>
                  <a:lnTo>
                    <a:pt x="244" y="9645"/>
                  </a:lnTo>
                  <a:lnTo>
                    <a:pt x="342" y="9743"/>
                  </a:lnTo>
                  <a:lnTo>
                    <a:pt x="488" y="9840"/>
                  </a:lnTo>
                  <a:lnTo>
                    <a:pt x="634" y="9889"/>
                  </a:lnTo>
                  <a:lnTo>
                    <a:pt x="780" y="9938"/>
                  </a:lnTo>
                  <a:lnTo>
                    <a:pt x="2534" y="10132"/>
                  </a:lnTo>
                  <a:lnTo>
                    <a:pt x="2534" y="10132"/>
                  </a:lnTo>
                  <a:lnTo>
                    <a:pt x="2631" y="10473"/>
                  </a:lnTo>
                  <a:lnTo>
                    <a:pt x="2777" y="10839"/>
                  </a:lnTo>
                  <a:lnTo>
                    <a:pt x="2923" y="11180"/>
                  </a:lnTo>
                  <a:lnTo>
                    <a:pt x="3094" y="11521"/>
                  </a:lnTo>
                  <a:lnTo>
                    <a:pt x="2022" y="12885"/>
                  </a:lnTo>
                  <a:lnTo>
                    <a:pt x="2022" y="12885"/>
                  </a:lnTo>
                  <a:lnTo>
                    <a:pt x="1925" y="13031"/>
                  </a:lnTo>
                  <a:lnTo>
                    <a:pt x="1876" y="13177"/>
                  </a:lnTo>
                  <a:lnTo>
                    <a:pt x="1827" y="13323"/>
                  </a:lnTo>
                  <a:lnTo>
                    <a:pt x="1827" y="13469"/>
                  </a:lnTo>
                  <a:lnTo>
                    <a:pt x="1852" y="13640"/>
                  </a:lnTo>
                  <a:lnTo>
                    <a:pt x="1901" y="13786"/>
                  </a:lnTo>
                  <a:lnTo>
                    <a:pt x="1974" y="13932"/>
                  </a:lnTo>
                  <a:lnTo>
                    <a:pt x="2071" y="14054"/>
                  </a:lnTo>
                  <a:lnTo>
                    <a:pt x="2899" y="14882"/>
                  </a:lnTo>
                  <a:lnTo>
                    <a:pt x="2899" y="14882"/>
                  </a:lnTo>
                  <a:lnTo>
                    <a:pt x="3021" y="14979"/>
                  </a:lnTo>
                  <a:lnTo>
                    <a:pt x="3167" y="15052"/>
                  </a:lnTo>
                  <a:lnTo>
                    <a:pt x="3313" y="15101"/>
                  </a:lnTo>
                  <a:lnTo>
                    <a:pt x="3484" y="15125"/>
                  </a:lnTo>
                  <a:lnTo>
                    <a:pt x="3630" y="15125"/>
                  </a:lnTo>
                  <a:lnTo>
                    <a:pt x="3776" y="15077"/>
                  </a:lnTo>
                  <a:lnTo>
                    <a:pt x="3922" y="15028"/>
                  </a:lnTo>
                  <a:lnTo>
                    <a:pt x="4068" y="14955"/>
                  </a:lnTo>
                  <a:lnTo>
                    <a:pt x="5432" y="13859"/>
                  </a:lnTo>
                  <a:lnTo>
                    <a:pt x="5432" y="13859"/>
                  </a:lnTo>
                  <a:lnTo>
                    <a:pt x="5773" y="14029"/>
                  </a:lnTo>
                  <a:lnTo>
                    <a:pt x="6114" y="14175"/>
                  </a:lnTo>
                  <a:lnTo>
                    <a:pt x="6479" y="14322"/>
                  </a:lnTo>
                  <a:lnTo>
                    <a:pt x="6820" y="14419"/>
                  </a:lnTo>
                  <a:lnTo>
                    <a:pt x="7015" y="16173"/>
                  </a:lnTo>
                  <a:lnTo>
                    <a:pt x="7015" y="16173"/>
                  </a:lnTo>
                  <a:lnTo>
                    <a:pt x="7064" y="16319"/>
                  </a:lnTo>
                  <a:lnTo>
                    <a:pt x="7112" y="16465"/>
                  </a:lnTo>
                  <a:lnTo>
                    <a:pt x="7210" y="16611"/>
                  </a:lnTo>
                  <a:lnTo>
                    <a:pt x="7307" y="16708"/>
                  </a:lnTo>
                  <a:lnTo>
                    <a:pt x="7453" y="16806"/>
                  </a:lnTo>
                  <a:lnTo>
                    <a:pt x="7575" y="16879"/>
                  </a:lnTo>
                  <a:lnTo>
                    <a:pt x="7721" y="16928"/>
                  </a:lnTo>
                  <a:lnTo>
                    <a:pt x="7892" y="16952"/>
                  </a:lnTo>
                  <a:lnTo>
                    <a:pt x="9061" y="16952"/>
                  </a:lnTo>
                  <a:lnTo>
                    <a:pt x="9061" y="16952"/>
                  </a:lnTo>
                  <a:lnTo>
                    <a:pt x="9231" y="16928"/>
                  </a:lnTo>
                  <a:lnTo>
                    <a:pt x="9378" y="16879"/>
                  </a:lnTo>
                  <a:lnTo>
                    <a:pt x="9499" y="16806"/>
                  </a:lnTo>
                  <a:lnTo>
                    <a:pt x="9645" y="16708"/>
                  </a:lnTo>
                  <a:lnTo>
                    <a:pt x="9743" y="16611"/>
                  </a:lnTo>
                  <a:lnTo>
                    <a:pt x="9840" y="16465"/>
                  </a:lnTo>
                  <a:lnTo>
                    <a:pt x="9889" y="16319"/>
                  </a:lnTo>
                  <a:lnTo>
                    <a:pt x="9938" y="16173"/>
                  </a:lnTo>
                  <a:lnTo>
                    <a:pt x="10133" y="14419"/>
                  </a:lnTo>
                  <a:lnTo>
                    <a:pt x="10133" y="14419"/>
                  </a:lnTo>
                  <a:lnTo>
                    <a:pt x="10473" y="14322"/>
                  </a:lnTo>
                  <a:lnTo>
                    <a:pt x="10839" y="14175"/>
                  </a:lnTo>
                  <a:lnTo>
                    <a:pt x="11180" y="14029"/>
                  </a:lnTo>
                  <a:lnTo>
                    <a:pt x="11521" y="13859"/>
                  </a:lnTo>
                  <a:lnTo>
                    <a:pt x="12885" y="14955"/>
                  </a:lnTo>
                  <a:lnTo>
                    <a:pt x="12885" y="14955"/>
                  </a:lnTo>
                  <a:lnTo>
                    <a:pt x="13031" y="15028"/>
                  </a:lnTo>
                  <a:lnTo>
                    <a:pt x="13177" y="15077"/>
                  </a:lnTo>
                  <a:lnTo>
                    <a:pt x="13323" y="15125"/>
                  </a:lnTo>
                  <a:lnTo>
                    <a:pt x="13469" y="15125"/>
                  </a:lnTo>
                  <a:lnTo>
                    <a:pt x="13640" y="15101"/>
                  </a:lnTo>
                  <a:lnTo>
                    <a:pt x="13786" y="15052"/>
                  </a:lnTo>
                  <a:lnTo>
                    <a:pt x="13932" y="14979"/>
                  </a:lnTo>
                  <a:lnTo>
                    <a:pt x="14054" y="14882"/>
                  </a:lnTo>
                  <a:lnTo>
                    <a:pt x="14882" y="14054"/>
                  </a:lnTo>
                  <a:lnTo>
                    <a:pt x="14882" y="14054"/>
                  </a:lnTo>
                  <a:lnTo>
                    <a:pt x="14979" y="13932"/>
                  </a:lnTo>
                  <a:lnTo>
                    <a:pt x="15052" y="13786"/>
                  </a:lnTo>
                  <a:lnTo>
                    <a:pt x="15101" y="13640"/>
                  </a:lnTo>
                  <a:lnTo>
                    <a:pt x="15125" y="13469"/>
                  </a:lnTo>
                  <a:lnTo>
                    <a:pt x="15125" y="13323"/>
                  </a:lnTo>
                  <a:lnTo>
                    <a:pt x="15077" y="13177"/>
                  </a:lnTo>
                  <a:lnTo>
                    <a:pt x="15028" y="13031"/>
                  </a:lnTo>
                  <a:lnTo>
                    <a:pt x="14955" y="12885"/>
                  </a:lnTo>
                  <a:lnTo>
                    <a:pt x="13859" y="11521"/>
                  </a:lnTo>
                  <a:lnTo>
                    <a:pt x="13859" y="11521"/>
                  </a:lnTo>
                  <a:lnTo>
                    <a:pt x="14029" y="11180"/>
                  </a:lnTo>
                  <a:lnTo>
                    <a:pt x="14175" y="10839"/>
                  </a:lnTo>
                  <a:lnTo>
                    <a:pt x="14322" y="10473"/>
                  </a:lnTo>
                  <a:lnTo>
                    <a:pt x="14419" y="10132"/>
                  </a:lnTo>
                  <a:lnTo>
                    <a:pt x="16173" y="9938"/>
                  </a:lnTo>
                  <a:lnTo>
                    <a:pt x="16173" y="9938"/>
                  </a:lnTo>
                  <a:lnTo>
                    <a:pt x="16319" y="9889"/>
                  </a:lnTo>
                  <a:lnTo>
                    <a:pt x="16465" y="9840"/>
                  </a:lnTo>
                  <a:lnTo>
                    <a:pt x="16611" y="9743"/>
                  </a:lnTo>
                  <a:lnTo>
                    <a:pt x="16708" y="9645"/>
                  </a:lnTo>
                  <a:lnTo>
                    <a:pt x="16806" y="9499"/>
                  </a:lnTo>
                  <a:lnTo>
                    <a:pt x="16879" y="9377"/>
                  </a:lnTo>
                  <a:lnTo>
                    <a:pt x="16928" y="9231"/>
                  </a:lnTo>
                  <a:lnTo>
                    <a:pt x="16952" y="9061"/>
                  </a:lnTo>
                  <a:lnTo>
                    <a:pt x="16952" y="7892"/>
                  </a:lnTo>
                  <a:lnTo>
                    <a:pt x="16952" y="7892"/>
                  </a:lnTo>
                  <a:lnTo>
                    <a:pt x="16928" y="7721"/>
                  </a:lnTo>
                  <a:lnTo>
                    <a:pt x="16879" y="7575"/>
                  </a:lnTo>
                  <a:lnTo>
                    <a:pt x="16806" y="7453"/>
                  </a:lnTo>
                  <a:lnTo>
                    <a:pt x="16708" y="7307"/>
                  </a:lnTo>
                  <a:lnTo>
                    <a:pt x="16611" y="7210"/>
                  </a:lnTo>
                  <a:lnTo>
                    <a:pt x="16465" y="7112"/>
                  </a:lnTo>
                  <a:lnTo>
                    <a:pt x="16319" y="7064"/>
                  </a:lnTo>
                  <a:lnTo>
                    <a:pt x="16173" y="7015"/>
                  </a:lnTo>
                  <a:lnTo>
                    <a:pt x="16173" y="7015"/>
                  </a:lnTo>
                  <a:close/>
                  <a:moveTo>
                    <a:pt x="10425" y="10425"/>
                  </a:moveTo>
                  <a:lnTo>
                    <a:pt x="10425" y="10425"/>
                  </a:lnTo>
                  <a:lnTo>
                    <a:pt x="10206" y="10620"/>
                  </a:lnTo>
                  <a:lnTo>
                    <a:pt x="9986" y="10766"/>
                  </a:lnTo>
                  <a:lnTo>
                    <a:pt x="9767" y="10912"/>
                  </a:lnTo>
                  <a:lnTo>
                    <a:pt x="9524" y="11034"/>
                  </a:lnTo>
                  <a:lnTo>
                    <a:pt x="9256" y="11107"/>
                  </a:lnTo>
                  <a:lnTo>
                    <a:pt x="9012" y="11180"/>
                  </a:lnTo>
                  <a:lnTo>
                    <a:pt x="8744" y="11228"/>
                  </a:lnTo>
                  <a:lnTo>
                    <a:pt x="8476" y="11228"/>
                  </a:lnTo>
                  <a:lnTo>
                    <a:pt x="8208" y="11228"/>
                  </a:lnTo>
                  <a:lnTo>
                    <a:pt x="7941" y="11180"/>
                  </a:lnTo>
                  <a:lnTo>
                    <a:pt x="7697" y="11107"/>
                  </a:lnTo>
                  <a:lnTo>
                    <a:pt x="7429" y="11034"/>
                  </a:lnTo>
                  <a:lnTo>
                    <a:pt x="7186" y="10912"/>
                  </a:lnTo>
                  <a:lnTo>
                    <a:pt x="6966" y="10766"/>
                  </a:lnTo>
                  <a:lnTo>
                    <a:pt x="6747" y="10620"/>
                  </a:lnTo>
                  <a:lnTo>
                    <a:pt x="6528" y="10425"/>
                  </a:lnTo>
                  <a:lnTo>
                    <a:pt x="6528" y="10425"/>
                  </a:lnTo>
                  <a:lnTo>
                    <a:pt x="6333" y="10206"/>
                  </a:lnTo>
                  <a:lnTo>
                    <a:pt x="6187" y="9986"/>
                  </a:lnTo>
                  <a:lnTo>
                    <a:pt x="6041" y="9767"/>
                  </a:lnTo>
                  <a:lnTo>
                    <a:pt x="5919" y="9524"/>
                  </a:lnTo>
                  <a:lnTo>
                    <a:pt x="5846" y="9256"/>
                  </a:lnTo>
                  <a:lnTo>
                    <a:pt x="5773" y="9012"/>
                  </a:lnTo>
                  <a:lnTo>
                    <a:pt x="5724" y="8744"/>
                  </a:lnTo>
                  <a:lnTo>
                    <a:pt x="5724" y="8476"/>
                  </a:lnTo>
                  <a:lnTo>
                    <a:pt x="5724" y="8208"/>
                  </a:lnTo>
                  <a:lnTo>
                    <a:pt x="5773" y="7941"/>
                  </a:lnTo>
                  <a:lnTo>
                    <a:pt x="5846" y="7697"/>
                  </a:lnTo>
                  <a:lnTo>
                    <a:pt x="5919" y="7429"/>
                  </a:lnTo>
                  <a:lnTo>
                    <a:pt x="6041" y="7186"/>
                  </a:lnTo>
                  <a:lnTo>
                    <a:pt x="6187" y="6966"/>
                  </a:lnTo>
                  <a:lnTo>
                    <a:pt x="6333" y="6747"/>
                  </a:lnTo>
                  <a:lnTo>
                    <a:pt x="6528" y="6528"/>
                  </a:lnTo>
                  <a:lnTo>
                    <a:pt x="6528" y="6528"/>
                  </a:lnTo>
                  <a:lnTo>
                    <a:pt x="6747" y="6333"/>
                  </a:lnTo>
                  <a:lnTo>
                    <a:pt x="6966" y="6187"/>
                  </a:lnTo>
                  <a:lnTo>
                    <a:pt x="7186" y="6041"/>
                  </a:lnTo>
                  <a:lnTo>
                    <a:pt x="7429" y="5919"/>
                  </a:lnTo>
                  <a:lnTo>
                    <a:pt x="7697" y="5846"/>
                  </a:lnTo>
                  <a:lnTo>
                    <a:pt x="7941" y="5773"/>
                  </a:lnTo>
                  <a:lnTo>
                    <a:pt x="8208" y="5724"/>
                  </a:lnTo>
                  <a:lnTo>
                    <a:pt x="8476" y="5724"/>
                  </a:lnTo>
                  <a:lnTo>
                    <a:pt x="8744" y="5724"/>
                  </a:lnTo>
                  <a:lnTo>
                    <a:pt x="9012" y="5773"/>
                  </a:lnTo>
                  <a:lnTo>
                    <a:pt x="9256" y="5846"/>
                  </a:lnTo>
                  <a:lnTo>
                    <a:pt x="9524" y="5919"/>
                  </a:lnTo>
                  <a:lnTo>
                    <a:pt x="9767" y="6041"/>
                  </a:lnTo>
                  <a:lnTo>
                    <a:pt x="9986" y="6187"/>
                  </a:lnTo>
                  <a:lnTo>
                    <a:pt x="10206" y="6333"/>
                  </a:lnTo>
                  <a:lnTo>
                    <a:pt x="10425" y="6528"/>
                  </a:lnTo>
                  <a:lnTo>
                    <a:pt x="10425" y="6528"/>
                  </a:lnTo>
                  <a:lnTo>
                    <a:pt x="10620" y="6747"/>
                  </a:lnTo>
                  <a:lnTo>
                    <a:pt x="10766" y="6966"/>
                  </a:lnTo>
                  <a:lnTo>
                    <a:pt x="10912" y="7186"/>
                  </a:lnTo>
                  <a:lnTo>
                    <a:pt x="11034" y="7429"/>
                  </a:lnTo>
                  <a:lnTo>
                    <a:pt x="11107" y="7697"/>
                  </a:lnTo>
                  <a:lnTo>
                    <a:pt x="11180" y="7941"/>
                  </a:lnTo>
                  <a:lnTo>
                    <a:pt x="11228" y="8208"/>
                  </a:lnTo>
                  <a:lnTo>
                    <a:pt x="11228" y="8476"/>
                  </a:lnTo>
                  <a:lnTo>
                    <a:pt x="11228" y="8744"/>
                  </a:lnTo>
                  <a:lnTo>
                    <a:pt x="11180" y="9012"/>
                  </a:lnTo>
                  <a:lnTo>
                    <a:pt x="11107" y="9256"/>
                  </a:lnTo>
                  <a:lnTo>
                    <a:pt x="11034" y="9524"/>
                  </a:lnTo>
                  <a:lnTo>
                    <a:pt x="10912" y="9767"/>
                  </a:lnTo>
                  <a:lnTo>
                    <a:pt x="10766" y="9986"/>
                  </a:lnTo>
                  <a:lnTo>
                    <a:pt x="10620" y="10206"/>
                  </a:lnTo>
                  <a:lnTo>
                    <a:pt x="10425" y="10425"/>
                  </a:lnTo>
                  <a:lnTo>
                    <a:pt x="10425" y="1042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5525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673" y="1303858"/>
            <a:ext cx="7646075" cy="709800"/>
          </a:xfrm>
        </p:spPr>
        <p:txBody>
          <a:bodyPr/>
          <a:lstStyle/>
          <a:p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Mozgáskompenzáció </a:t>
            </a:r>
            <a:r>
              <a:rPr lang="hu-HU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aluláteresztő</a:t>
            </a:r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szűrővel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84181" y="2330342"/>
                <a:ext cx="6795057" cy="32238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hu-HU" sz="2600" dirty="0">
                    <a:solidFill>
                      <a:schemeClr val="bg1"/>
                    </a:solidFill>
                    <a:latin typeface="Quicksand" panose="020B0604020202020204" charset="-18"/>
                  </a:rPr>
                  <a:t>Transzformációk összefűzése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𝑢𝑚</m:t>
                          </m:r>
                        </m:sup>
                      </m:sSubSup>
                      <m:r>
                        <a:rPr lang="hu-HU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26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24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u-HU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u-HU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hu-HU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𝑐𝑢𝑚</m:t>
                        </m:r>
                      </m:sup>
                    </m:sSubSup>
                    <m:r>
                      <a:rPr lang="hu-HU" sz="2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alapj</m:t>
                    </m:r>
                    <m:r>
                      <a:rPr lang="hu-HU" sz="2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sz="2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hu-HU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hu-HU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u-HU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hu-HU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hu-HU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𝑚𝑜𝑜𝑡h</m:t>
                        </m:r>
                      </m:sup>
                    </m:sSubSup>
                  </m:oMath>
                </a14:m>
                <a:r>
                  <a:rPr lang="hu-HU" sz="2600" dirty="0">
                    <a:solidFill>
                      <a:schemeClr val="bg1"/>
                    </a:solidFill>
                  </a:rPr>
                  <a:t> számítása </a:t>
                </a:r>
                <a:r>
                  <a:rPr lang="hu-HU" sz="2600" dirty="0" err="1">
                    <a:solidFill>
                      <a:schemeClr val="bg1"/>
                    </a:solidFill>
                  </a:rPr>
                  <a:t>aluláteresztő</a:t>
                </a:r>
                <a:r>
                  <a:rPr lang="hu-HU" sz="2600" dirty="0">
                    <a:solidFill>
                      <a:schemeClr val="bg1"/>
                    </a:solidFill>
                  </a:rPr>
                  <a:t> szűrővel</a:t>
                </a:r>
              </a:p>
              <a:p>
                <a:pPr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hu-HU" sz="2600" dirty="0">
                    <a:solidFill>
                      <a:schemeClr val="bg1"/>
                    </a:solidFill>
                  </a:rPr>
                  <a:t>Stabilizált kép számítása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u-HU" sz="2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𝑚𝑜𝑜𝑡h</m:t>
                          </m:r>
                        </m:sup>
                      </m:sSubSup>
                      <m:r>
                        <a:rPr lang="hu-HU" sz="2600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hu-HU" sz="2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𝑐𝑢𝑚</m:t>
                              </m:r>
                            </m:sup>
                          </m:sSubSup>
                          <m:r>
                            <a:rPr lang="hu-HU" sz="260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hu-HU" sz="2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𝑚𝑜𝑜𝑡h</m:t>
                              </m:r>
                            </m:sup>
                          </m:sSubSup>
                          <m:r>
                            <a:rPr lang="hu-HU" sz="2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Sup>
                        <m:sSubSupPr>
                          <m:ctrlP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hu-HU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84181" y="2330342"/>
                <a:ext cx="6795057" cy="3223800"/>
              </a:xfrm>
              <a:blipFill>
                <a:blip r:embed="rId2"/>
                <a:stretch>
                  <a:fillRect l="-90" t="-189" b="-378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zis 12">
            <a:extLst>
              <a:ext uri="{FF2B5EF4-FFF2-40B4-BE49-F238E27FC236}">
                <a16:creationId xmlns:a16="http://schemas.microsoft.com/office/drawing/2014/main" id="{49418569-EDEB-47E4-A546-CF9B82BE0BE0}"/>
              </a:ext>
            </a:extLst>
          </p:cNvPr>
          <p:cNvSpPr/>
          <p:nvPr/>
        </p:nvSpPr>
        <p:spPr>
          <a:xfrm>
            <a:off x="219600" y="1552100"/>
            <a:ext cx="1072800" cy="1104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hape 469">
            <a:extLst>
              <a:ext uri="{FF2B5EF4-FFF2-40B4-BE49-F238E27FC236}">
                <a16:creationId xmlns:a16="http://schemas.microsoft.com/office/drawing/2014/main" id="{419B548E-803A-4EF9-849F-40EB0D8109A3}"/>
              </a:ext>
            </a:extLst>
          </p:cNvPr>
          <p:cNvSpPr/>
          <p:nvPr/>
        </p:nvSpPr>
        <p:spPr>
          <a:xfrm>
            <a:off x="451309" y="1809013"/>
            <a:ext cx="605234" cy="59037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38100" cap="rnd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89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6276A49-DB5F-4495-B0E8-C139BC10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0" y="766800"/>
            <a:ext cx="5779201" cy="3259201"/>
          </a:xfrm>
          <a:prstGeom prst="rect">
            <a:avLst/>
          </a:prstGeom>
          <a:ln w="31750">
            <a:solidFill>
              <a:schemeClr val="accent3">
                <a:lumMod val="50000"/>
              </a:schemeClr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E1B31A7-C8FF-47D8-8D99-AECABFB7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99" y="3493800"/>
            <a:ext cx="5779201" cy="3259201"/>
          </a:xfrm>
          <a:prstGeom prst="rect">
            <a:avLst/>
          </a:prstGeom>
          <a:ln w="25400">
            <a:solidFill>
              <a:schemeClr val="accent5">
                <a:lumMod val="50000"/>
              </a:schemeClr>
            </a:solidFill>
          </a:ln>
          <a:effectLst/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F80A265-8096-4CA4-8729-01BA2AE0423C}"/>
              </a:ext>
            </a:extLst>
          </p:cNvPr>
          <p:cNvSpPr txBox="1">
            <a:spLocks/>
          </p:cNvSpPr>
          <p:nvPr/>
        </p:nvSpPr>
        <p:spPr>
          <a:xfrm>
            <a:off x="362400" y="346229"/>
            <a:ext cx="8781600" cy="102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Robosztus pontpályák a simítás   előtt és után</a:t>
            </a:r>
          </a:p>
        </p:txBody>
      </p:sp>
    </p:spTree>
    <p:extLst>
      <p:ext uri="{BB962C8B-B14F-4D97-AF65-F5344CB8AC3E}">
        <p14:creationId xmlns:p14="http://schemas.microsoft.com/office/powerpoint/2010/main" val="328777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976" y="1461836"/>
            <a:ext cx="6767100" cy="709800"/>
          </a:xfrm>
        </p:spPr>
        <p:txBody>
          <a:bodyPr/>
          <a:lstStyle/>
          <a:p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Tesztek és eredmények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54865F-5D71-431F-9171-1B27D70B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9370" y="2324800"/>
            <a:ext cx="6927900" cy="3334969"/>
          </a:xfrm>
        </p:spPr>
        <p:txBody>
          <a:bodyPr/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Kvantitatív és kvalitatív értékelés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Összevetés további módszerekkel: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Deshaker</a:t>
            </a:r>
            <a:r>
              <a:rPr lang="en-US" sz="2400" dirty="0"/>
              <a:t> 3.1 </a:t>
            </a:r>
            <a:r>
              <a:rPr lang="hu-HU" sz="2400" dirty="0"/>
              <a:t> - G</a:t>
            </a:r>
            <a:r>
              <a:rPr lang="en-US" sz="2400" dirty="0" err="1"/>
              <a:t>unnar</a:t>
            </a:r>
            <a:r>
              <a:rPr lang="en-US" sz="2400" dirty="0"/>
              <a:t> </a:t>
            </a:r>
            <a:r>
              <a:rPr lang="en-US" sz="2400" dirty="0" err="1"/>
              <a:t>Thalin</a:t>
            </a:r>
            <a:r>
              <a:rPr lang="hu-HU" sz="2400" dirty="0"/>
              <a:t> – 2014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n-US" sz="2400" dirty="0"/>
              <a:t>RANSAC-</a:t>
            </a:r>
            <a:r>
              <a:rPr lang="hu-HU" sz="2400" dirty="0"/>
              <a:t>alapú, L2</a:t>
            </a:r>
            <a:r>
              <a:rPr lang="en-US" sz="2400" dirty="0"/>
              <a:t> </a:t>
            </a:r>
            <a:r>
              <a:rPr lang="hu-HU" sz="2400" dirty="0"/>
              <a:t>hiba minimalizálással 2D mozgásbecslés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Statisztikai mérőszámok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400" dirty="0"/>
              <a:t>MSE – </a:t>
            </a:r>
            <a:r>
              <a:rPr lang="hu-HU" sz="2400" dirty="0" err="1"/>
              <a:t>mean</a:t>
            </a:r>
            <a:r>
              <a:rPr lang="hu-HU" sz="2400" dirty="0"/>
              <a:t> </a:t>
            </a:r>
            <a:r>
              <a:rPr lang="hu-HU" sz="2400" dirty="0" err="1"/>
              <a:t>squared</a:t>
            </a:r>
            <a:r>
              <a:rPr lang="hu-HU" sz="2400" dirty="0"/>
              <a:t> </a:t>
            </a:r>
            <a:r>
              <a:rPr lang="hu-HU" sz="2400" dirty="0" err="1"/>
              <a:t>error</a:t>
            </a:r>
            <a:endParaRPr lang="hu-HU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400" dirty="0"/>
              <a:t>PSNR – </a:t>
            </a:r>
            <a:r>
              <a:rPr lang="hu-HU" sz="2400" dirty="0" err="1"/>
              <a:t>peak</a:t>
            </a:r>
            <a:r>
              <a:rPr lang="hu-HU" sz="2400" dirty="0"/>
              <a:t> </a:t>
            </a:r>
            <a:r>
              <a:rPr lang="hu-HU" sz="2400" dirty="0" err="1"/>
              <a:t>signal-to-noise</a:t>
            </a:r>
            <a:r>
              <a:rPr lang="hu-HU" sz="2400" dirty="0"/>
              <a:t> ratio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400" dirty="0"/>
              <a:t>ITF - </a:t>
            </a:r>
            <a:r>
              <a:rPr lang="hu-HU" sz="2400" dirty="0" err="1"/>
              <a:t>inter-frame</a:t>
            </a:r>
            <a:r>
              <a:rPr lang="hu-HU" sz="2400" dirty="0"/>
              <a:t> </a:t>
            </a:r>
            <a:r>
              <a:rPr lang="hu-HU" sz="2400" dirty="0" err="1"/>
              <a:t>transformation</a:t>
            </a:r>
            <a:r>
              <a:rPr lang="hu-HU" sz="2400" dirty="0"/>
              <a:t> </a:t>
            </a:r>
            <a:r>
              <a:rPr lang="hu-HU" sz="2400" dirty="0" err="1"/>
              <a:t>fidelity</a:t>
            </a:r>
            <a:r>
              <a:rPr lang="hu-HU" sz="2400" dirty="0"/>
              <a:t> 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89848C7-2182-460D-A072-B494BE7E97F9}"/>
              </a:ext>
            </a:extLst>
          </p:cNvPr>
          <p:cNvGrpSpPr/>
          <p:nvPr/>
        </p:nvGrpSpPr>
        <p:grpSpPr>
          <a:xfrm>
            <a:off x="219600" y="2324800"/>
            <a:ext cx="1072800" cy="1104200"/>
            <a:chOff x="219600" y="3158450"/>
            <a:chExt cx="1072800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219600" y="3158450"/>
              <a:ext cx="1072800" cy="1104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grpSp>
          <p:nvGrpSpPr>
            <p:cNvPr id="7" name="Shape 514">
              <a:extLst>
                <a:ext uri="{FF2B5EF4-FFF2-40B4-BE49-F238E27FC236}">
                  <a16:creationId xmlns:a16="http://schemas.microsoft.com/office/drawing/2014/main" id="{63425B4A-B095-4612-8108-F271090EEC31}"/>
                </a:ext>
              </a:extLst>
            </p:cNvPr>
            <p:cNvGrpSpPr/>
            <p:nvPr/>
          </p:nvGrpSpPr>
          <p:grpSpPr>
            <a:xfrm>
              <a:off x="462023" y="3464779"/>
              <a:ext cx="587953" cy="491542"/>
              <a:chOff x="4604550" y="3714775"/>
              <a:chExt cx="439625" cy="319075"/>
            </a:xfrm>
          </p:grpSpPr>
          <p:sp>
            <p:nvSpPr>
              <p:cNvPr id="8" name="Shape 515">
                <a:extLst>
                  <a:ext uri="{FF2B5EF4-FFF2-40B4-BE49-F238E27FC236}">
                    <a16:creationId xmlns:a16="http://schemas.microsoft.com/office/drawing/2014/main" id="{07635E83-5E41-43A6-BE09-6B4CE0425E1E}"/>
                  </a:ext>
                </a:extLst>
              </p:cNvPr>
              <p:cNvSpPr/>
              <p:nvPr/>
            </p:nvSpPr>
            <p:spPr>
              <a:xfrm>
                <a:off x="4604550" y="3714775"/>
                <a:ext cx="439625" cy="319075"/>
              </a:xfrm>
              <a:custGeom>
                <a:avLst/>
                <a:gdLst/>
                <a:ahLst/>
                <a:cxnLst/>
                <a:rect l="0" t="0" r="0" b="0"/>
                <a:pathLst>
                  <a:path w="17585" h="12763" fill="none" extrusionOk="0">
                    <a:moveTo>
                      <a:pt x="1" y="1"/>
                    </a:moveTo>
                    <a:lnTo>
                      <a:pt x="1" y="12276"/>
                    </a:lnTo>
                    <a:lnTo>
                      <a:pt x="1" y="12276"/>
                    </a:lnTo>
                    <a:lnTo>
                      <a:pt x="1" y="12373"/>
                    </a:lnTo>
                    <a:lnTo>
                      <a:pt x="25" y="12471"/>
                    </a:lnTo>
                    <a:lnTo>
                      <a:pt x="74" y="12544"/>
                    </a:lnTo>
                    <a:lnTo>
                      <a:pt x="122" y="12617"/>
                    </a:lnTo>
                    <a:lnTo>
                      <a:pt x="196" y="12690"/>
                    </a:lnTo>
                    <a:lnTo>
                      <a:pt x="293" y="12714"/>
                    </a:lnTo>
                    <a:lnTo>
                      <a:pt x="366" y="12763"/>
                    </a:lnTo>
                    <a:lnTo>
                      <a:pt x="488" y="12763"/>
                    </a:lnTo>
                    <a:lnTo>
                      <a:pt x="17585" y="12763"/>
                    </a:lnTo>
                  </a:path>
                </a:pathLst>
              </a:custGeom>
              <a:noFill/>
              <a:ln w="41275" cap="rnd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516">
                <a:extLst>
                  <a:ext uri="{FF2B5EF4-FFF2-40B4-BE49-F238E27FC236}">
                    <a16:creationId xmlns:a16="http://schemas.microsoft.com/office/drawing/2014/main" id="{1C70778C-D057-41BD-8A79-B118AE4BC569}"/>
                  </a:ext>
                </a:extLst>
              </p:cNvPr>
              <p:cNvSpPr/>
              <p:nvPr/>
            </p:nvSpPr>
            <p:spPr>
              <a:xfrm>
                <a:off x="4647175" y="3761675"/>
                <a:ext cx="354400" cy="213725"/>
              </a:xfrm>
              <a:custGeom>
                <a:avLst/>
                <a:gdLst/>
                <a:ahLst/>
                <a:cxnLst/>
                <a:rect l="0" t="0" r="0" b="0"/>
                <a:pathLst>
                  <a:path w="14176" h="8549" fill="none" extrusionOk="0">
                    <a:moveTo>
                      <a:pt x="1" y="8549"/>
                    </a:moveTo>
                    <a:lnTo>
                      <a:pt x="3654" y="4408"/>
                    </a:lnTo>
                    <a:lnTo>
                      <a:pt x="5821" y="5699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61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61" y="1924"/>
                    </a:lnTo>
                    <a:lnTo>
                      <a:pt x="9085" y="1924"/>
                    </a:lnTo>
                    <a:lnTo>
                      <a:pt x="10571" y="3337"/>
                    </a:lnTo>
                    <a:lnTo>
                      <a:pt x="14175" y="0"/>
                    </a:lnTo>
                  </a:path>
                </a:pathLst>
              </a:custGeom>
              <a:noFill/>
              <a:ln w="44450" cap="rnd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051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DBE5D-1F77-4415-A0A7-0A77C40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36396"/>
            <a:ext cx="6858000" cy="459900"/>
          </a:xfrm>
        </p:spPr>
        <p:txBody>
          <a:bodyPr/>
          <a:lstStyle/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Kvalitatív értékelés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923783A1-EA81-4CCF-99BC-00388B9C6713}"/>
              </a:ext>
            </a:extLst>
          </p:cNvPr>
          <p:cNvGrpSpPr/>
          <p:nvPr/>
        </p:nvGrpSpPr>
        <p:grpSpPr>
          <a:xfrm>
            <a:off x="454201" y="683999"/>
            <a:ext cx="8271598" cy="6084001"/>
            <a:chOff x="454201" y="421675"/>
            <a:chExt cx="8271598" cy="6246800"/>
          </a:xfrm>
        </p:grpSpPr>
        <p:pic>
          <p:nvPicPr>
            <p:cNvPr id="11" name="Kép 10">
              <a:extLst>
                <a:ext uri="{FF2B5EF4-FFF2-40B4-BE49-F238E27FC236}">
                  <a16:creationId xmlns:a16="http://schemas.microsoft.com/office/drawing/2014/main" id="{BF80ACC1-3F59-48EF-98AF-5262D598B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999" y="421675"/>
              <a:ext cx="4153800" cy="3123400"/>
            </a:xfrm>
            <a:prstGeom prst="rect">
              <a:avLst/>
            </a:prstGeom>
          </p:spPr>
        </p:pic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F25C3F51-AD94-46CF-BA1E-326E8E281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201" y="421675"/>
              <a:ext cx="4153800" cy="3123400"/>
            </a:xfrm>
            <a:prstGeom prst="rect">
              <a:avLst/>
            </a:prstGeom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8F083A10-EDED-49CE-98CE-BDE42783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201" y="3545075"/>
              <a:ext cx="4153800" cy="3123400"/>
            </a:xfrm>
            <a:prstGeom prst="rect">
              <a:avLst/>
            </a:prstGeom>
          </p:spPr>
        </p:pic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1B1106AA-D5B8-4E94-B600-444E42154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999" y="3545075"/>
              <a:ext cx="4153800" cy="312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595817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464</Words>
  <Application>Microsoft Office PowerPoint</Application>
  <PresentationFormat>Diavetítés a képernyőre (4:3 oldalarány)</PresentationFormat>
  <Paragraphs>180</Paragraphs>
  <Slides>15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1" baseType="lpstr">
      <vt:lpstr>Quicksand</vt:lpstr>
      <vt:lpstr>Cambria Math</vt:lpstr>
      <vt:lpstr>Freestyle Script</vt:lpstr>
      <vt:lpstr>Arial</vt:lpstr>
      <vt:lpstr>Calibri Light</vt:lpstr>
      <vt:lpstr>Eleanor template</vt:lpstr>
      <vt:lpstr>Optimal 2D Point Set Registration for Video Stabilization</vt:lpstr>
      <vt:lpstr>Motiváció</vt:lpstr>
      <vt:lpstr>Javasolt módszer</vt:lpstr>
      <vt:lpstr>Robosztus pontpályák SIFT kulcspontokkal</vt:lpstr>
      <vt:lpstr>Ponthalmazregisztráció</vt:lpstr>
      <vt:lpstr>Mozgáskompenzáció aluláteresztő szűrővel </vt:lpstr>
      <vt:lpstr>PowerPoint-bemutató</vt:lpstr>
      <vt:lpstr>Tesztek és eredmények</vt:lpstr>
      <vt:lpstr>Kvalitatív értékelés</vt:lpstr>
      <vt:lpstr>PowerPoint-bemutató</vt:lpstr>
      <vt:lpstr>PowerPoint-bemutató</vt:lpstr>
      <vt:lpstr>Kvantitatív értékelés  Street1 felvétel</vt:lpstr>
      <vt:lpstr>Kvantitatív értékelés</vt:lpstr>
      <vt:lpstr>Összefoglalás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Tekla</dc:creator>
  <cp:lastModifiedBy>Tóth Tekla</cp:lastModifiedBy>
  <cp:revision>42</cp:revision>
  <dcterms:modified xsi:type="dcterms:W3CDTF">2018-03-20T11:16:06Z</dcterms:modified>
</cp:coreProperties>
</file>